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71" r:id="rId3"/>
    <p:sldId id="516" r:id="rId4"/>
    <p:sldId id="843" r:id="rId5"/>
    <p:sldId id="845" r:id="rId6"/>
    <p:sldId id="914" r:id="rId7"/>
    <p:sldId id="915" r:id="rId8"/>
    <p:sldId id="846" r:id="rId9"/>
    <p:sldId id="849" r:id="rId10"/>
    <p:sldId id="852" r:id="rId11"/>
    <p:sldId id="853" r:id="rId12"/>
    <p:sldId id="854" r:id="rId13"/>
    <p:sldId id="856" r:id="rId14"/>
    <p:sldId id="860" r:id="rId15"/>
    <p:sldId id="861" r:id="rId16"/>
    <p:sldId id="862" r:id="rId17"/>
    <p:sldId id="864" r:id="rId18"/>
    <p:sldId id="867" r:id="rId19"/>
    <p:sldId id="868" r:id="rId20"/>
    <p:sldId id="869" r:id="rId21"/>
    <p:sldId id="870" r:id="rId22"/>
    <p:sldId id="874" r:id="rId23"/>
    <p:sldId id="877" r:id="rId24"/>
    <p:sldId id="878" r:id="rId25"/>
    <p:sldId id="879" r:id="rId26"/>
    <p:sldId id="880" r:id="rId27"/>
    <p:sldId id="881" r:id="rId28"/>
    <p:sldId id="882" r:id="rId29"/>
    <p:sldId id="883" r:id="rId30"/>
    <p:sldId id="884" r:id="rId31"/>
    <p:sldId id="885" r:id="rId32"/>
    <p:sldId id="886" r:id="rId33"/>
    <p:sldId id="888" r:id="rId34"/>
    <p:sldId id="890" r:id="rId35"/>
    <p:sldId id="892" r:id="rId36"/>
    <p:sldId id="893" r:id="rId37"/>
    <p:sldId id="894" r:id="rId38"/>
    <p:sldId id="895" r:id="rId39"/>
    <p:sldId id="896" r:id="rId40"/>
    <p:sldId id="897" r:id="rId41"/>
    <p:sldId id="899" r:id="rId42"/>
    <p:sldId id="900" r:id="rId43"/>
    <p:sldId id="902" r:id="rId44"/>
    <p:sldId id="903" r:id="rId45"/>
    <p:sldId id="906" r:id="rId46"/>
    <p:sldId id="907" r:id="rId47"/>
    <p:sldId id="908" r:id="rId48"/>
    <p:sldId id="909" r:id="rId49"/>
    <p:sldId id="910" r:id="rId50"/>
    <p:sldId id="911" r:id="rId51"/>
    <p:sldId id="912" r:id="rId52"/>
    <p:sldId id="913" r:id="rId53"/>
    <p:sldId id="916" r:id="rId54"/>
    <p:sldId id="917" r:id="rId55"/>
    <p:sldId id="918" r:id="rId56"/>
    <p:sldId id="919" r:id="rId57"/>
    <p:sldId id="385" r:id="rId5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희" initials="이" lastIdx="2" clrIdx="0">
    <p:extLst>
      <p:ext uri="{19B8F6BF-5375-455C-9EA6-DF929625EA0E}">
        <p15:presenceInfo xmlns:p15="http://schemas.microsoft.com/office/powerpoint/2012/main" userId="이수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800080"/>
    <a:srgbClr val="993366"/>
    <a:srgbClr val="CC3399"/>
    <a:srgbClr val="CC00CC"/>
    <a:srgbClr val="008000"/>
    <a:srgbClr val="3C479D"/>
    <a:srgbClr val="DFDFE1"/>
    <a:srgbClr val="7D5087"/>
    <a:srgbClr val="BB9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288" autoAdjust="0"/>
  </p:normalViewPr>
  <p:slideViewPr>
    <p:cSldViewPr>
      <p:cViewPr varScale="1">
        <p:scale>
          <a:sx n="75" d="100"/>
          <a:sy n="75" d="100"/>
        </p:scale>
        <p:origin x="8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2024-12-21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96F46061-A4E4-B180-DC50-BF9555AD94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5" r="749" b="11338"/>
          <a:stretch/>
        </p:blipFill>
        <p:spPr>
          <a:xfrm>
            <a:off x="2063151" y="560612"/>
            <a:ext cx="5017698" cy="4668588"/>
          </a:xfrm>
          <a:prstGeom prst="rect">
            <a:avLst/>
          </a:prstGeom>
          <a:ln>
            <a:noFill/>
          </a:ln>
        </p:spPr>
      </p:pic>
      <p:sp>
        <p:nvSpPr>
          <p:cNvPr id="6" name="직사각형 6">
            <a:extLst>
              <a:ext uri="{FF2B5EF4-FFF2-40B4-BE49-F238E27FC236}">
                <a16:creationId xmlns:a16="http://schemas.microsoft.com/office/drawing/2014/main" id="{DECB0936-C48B-4CCA-82C4-762F5390FD76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:a16="http://schemas.microsoft.com/office/drawing/2014/main" id="{E9A014D7-8EEF-4A83-A87C-F86DE9C365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DD283226-2D3A-47E6-AADE-C441DF48CC85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DF3A2149-3B1C-49E7-A4E3-17953A177199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C6B8D874-176B-4BCC-B7BE-02E7D4CCE7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WordArt 3">
            <a:extLst>
              <a:ext uri="{FF2B5EF4-FFF2-40B4-BE49-F238E27FC236}">
                <a16:creationId xmlns:a16="http://schemas.microsoft.com/office/drawing/2014/main" id="{D64CECFA-849E-46A4-8675-D01FAA409DD2}"/>
              </a:ext>
            </a:extLst>
          </p:cNvPr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rgbClr val="0070C0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9BF26-63A5-468B-BA7D-EEDAE1C79E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2024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1F7CA1C-0EFD-4A51-9416-28ABA65BEA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난생처음 인공지능 입문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9354A0-EA4A-4AED-93F0-E10EE28DB839}"/>
              </a:ext>
            </a:extLst>
          </p:cNvPr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55EA719B-DA32-4EA3-8EA5-E87F65E80C8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4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300"/>
              </a:spcAft>
              <a:buSzPct val="96000"/>
              <a:defRPr sz="1600"/>
            </a:lvl4pPr>
            <a:lvl5pPr marL="990600" indent="-180975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57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452"/>
            <a:ext cx="9144000" cy="617311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96566" y="116632"/>
            <a:ext cx="759023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947861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>
              <a:lnSpc>
                <a:spcPct val="150000"/>
              </a:lnSpc>
              <a:buClr>
                <a:srgbClr val="7030A0"/>
              </a:buClr>
              <a:buSzPct val="100000"/>
              <a:buFont typeface="+mj-lt"/>
              <a:buAutoNum type="arabicPeriod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F6AD3A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5269" y="147877"/>
            <a:ext cx="1742594" cy="443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n-lt"/>
                <a:ea typeface="Noto Sans CJK KR Bold" pitchFamily="34" charset="-127"/>
              </a:rPr>
              <a:t>LAB</a:t>
            </a:r>
            <a:endParaRPr lang="ko-KR" altLang="en-US" sz="2400" b="1" dirty="0">
              <a:solidFill>
                <a:srgbClr val="7030A0"/>
              </a:solidFill>
              <a:latin typeface="+mn-lt"/>
              <a:ea typeface="Noto Sans CJK KR Bold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97574-926F-9678-E08F-19F9709D9F21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57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37499-EC23-BF49-2A23-FE32FFFFCE22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9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0070C0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2024-12-21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91" r:id="rId7"/>
    <p:sldLayoutId id="2147483685" r:id="rId8"/>
    <p:sldLayoutId id="2147483690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hat.openai.com/gpts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23974" y="6173788"/>
            <a:ext cx="8305800" cy="320675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13. </a:t>
            </a:r>
            <a:r>
              <a:rPr lang="ko-KR" altLang="en-US" sz="3600" b="1" dirty="0">
                <a:solidFill>
                  <a:schemeClr val="bg1"/>
                </a:solidFill>
              </a:rPr>
              <a:t>인공지능 동향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9F96073-15F7-40D2-94DD-FA70593DB31C}"/>
              </a:ext>
            </a:extLst>
          </p:cNvPr>
          <p:cNvSpPr txBox="1">
            <a:spLocks/>
          </p:cNvSpPr>
          <p:nvPr/>
        </p:nvSpPr>
        <p:spPr bwMode="auto">
          <a:xfrm>
            <a:off x="418840" y="5517232"/>
            <a:ext cx="8306320" cy="62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kumimoji="0" lang="en-US" altLang="ko-KR" sz="2000" b="1" dirty="0">
                <a:solidFill>
                  <a:schemeClr val="bg1">
                    <a:lumMod val="85000"/>
                  </a:schemeClr>
                </a:solidFill>
              </a:rPr>
              <a:t>Part 03. </a:t>
            </a:r>
            <a:r>
              <a:rPr kumimoji="0" lang="ko-KR" altLang="en-US" sz="2000" b="1" dirty="0">
                <a:solidFill>
                  <a:schemeClr val="bg1">
                    <a:lumMod val="85000"/>
                  </a:schemeClr>
                </a:solidFill>
              </a:rPr>
              <a:t>인공지능 서비스와 미래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B9FD-124B-4544-B0C5-1838A902DA1B}"/>
              </a:ext>
            </a:extLst>
          </p:cNvPr>
          <p:cNvSpPr txBox="1"/>
          <p:nvPr/>
        </p:nvSpPr>
        <p:spPr>
          <a:xfrm>
            <a:off x="3851920" y="6549361"/>
            <a:ext cx="5112568" cy="3212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r>
              <a:rPr lang="en-US" sz="1100" b="1" dirty="0">
                <a:latin typeface="+mj-ea"/>
                <a:ea typeface="+mj-ea"/>
              </a:rPr>
              <a:t>* </a:t>
            </a:r>
            <a:r>
              <a:rPr lang="ko-KR" altLang="en-US" sz="1100" b="1" dirty="0">
                <a:latin typeface="+mj-ea"/>
                <a:ea typeface="+mj-ea"/>
              </a:rPr>
              <a:t>본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강의자료는 주교재의 자료이며 일부 내용이 추가 되었음을 알려드립니다</a:t>
            </a:r>
            <a:r>
              <a:rPr lang="en-US" altLang="ko-KR" sz="1100" b="1" dirty="0">
                <a:latin typeface="+mj-ea"/>
                <a:ea typeface="+mj-ea"/>
              </a:rPr>
              <a:t>. </a:t>
            </a:r>
            <a:endParaRPr lang="en-US" sz="11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4"/>
            </a:pPr>
            <a:r>
              <a:rPr lang="ko-KR" altLang="en-US" sz="2000" b="1" dirty="0">
                <a:solidFill>
                  <a:srgbClr val="002060"/>
                </a:solidFill>
              </a:rPr>
              <a:t>미국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‘안전하고</a:t>
            </a:r>
            <a:r>
              <a:rPr lang="en-US" altLang="ko-KR" dirty="0"/>
              <a:t>, </a:t>
            </a:r>
            <a:r>
              <a:rPr lang="ko-KR" altLang="en-US" dirty="0"/>
              <a:t>안정적이며</a:t>
            </a:r>
            <a:r>
              <a:rPr lang="en-US" altLang="ko-KR" dirty="0"/>
              <a:t>, </a:t>
            </a:r>
            <a:r>
              <a:rPr lang="ko-KR" altLang="en-US" dirty="0"/>
              <a:t>신뢰할 수 있는 </a:t>
            </a:r>
            <a:r>
              <a:rPr lang="en-US" altLang="ko-KR" dirty="0"/>
              <a:t>AI</a:t>
            </a:r>
            <a:r>
              <a:rPr lang="ko-KR" altLang="en-US" dirty="0"/>
              <a:t>에 관한 행정명령’ 발표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 </a:t>
            </a:r>
            <a:r>
              <a:rPr lang="ko-KR" altLang="en-US" dirty="0"/>
              <a:t>기술과 관련된 위험과 해로움을 규제하고 감시하는 계획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산업 내 혁신과 경쟁을 촉진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주요 목표는 연방 기관에 대한 정책 방향 설정과 책임 있는 </a:t>
            </a:r>
            <a:r>
              <a:rPr lang="en-US" altLang="ko-KR" dirty="0"/>
              <a:t>AI</a:t>
            </a:r>
            <a:r>
              <a:rPr lang="ko-KR" altLang="en-US" dirty="0"/>
              <a:t> 혁신 장려</a:t>
            </a:r>
            <a:endParaRPr lang="en-US" altLang="ko-KR" dirty="0"/>
          </a:p>
        </p:txBody>
      </p:sp>
      <p:pic>
        <p:nvPicPr>
          <p:cNvPr id="6" name="그림 5" descr="텍스트, 배너, 국기이(가) 표시된 사진&#10;&#10;자동 생성된 설명">
            <a:extLst>
              <a:ext uri="{FF2B5EF4-FFF2-40B4-BE49-F238E27FC236}">
                <a16:creationId xmlns:a16="http://schemas.microsoft.com/office/drawing/2014/main" id="{8F526DEF-518D-A182-5957-A89A2B63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70" y="4293096"/>
            <a:ext cx="6767860" cy="21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5"/>
            </a:pPr>
            <a:r>
              <a:rPr lang="ko-KR" altLang="en-US" sz="2000" b="1" dirty="0">
                <a:solidFill>
                  <a:srgbClr val="002060"/>
                </a:solidFill>
              </a:rPr>
              <a:t>중국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AI </a:t>
            </a:r>
            <a:r>
              <a:rPr lang="ko-KR" altLang="en-US" dirty="0"/>
              <a:t>기업과 기관들이 독자적인 생성형 </a:t>
            </a:r>
            <a:r>
              <a:rPr lang="en-US" altLang="ko-KR" dirty="0"/>
              <a:t>AI </a:t>
            </a:r>
            <a:r>
              <a:rPr lang="ko-KR" altLang="en-US" dirty="0"/>
              <a:t>모델을 발표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투자 규모 예상 </a:t>
            </a:r>
            <a:br>
              <a:rPr lang="en-US" altLang="ko-KR" dirty="0"/>
            </a:b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147</a:t>
            </a:r>
            <a:r>
              <a:rPr lang="ko-KR" altLang="en-US" dirty="0"/>
              <a:t>억 달러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19</a:t>
            </a:r>
            <a:r>
              <a:rPr lang="ko-KR" altLang="en-US" dirty="0"/>
              <a:t>조 </a:t>
            </a:r>
            <a:r>
              <a:rPr lang="en-US" altLang="ko-KR" dirty="0"/>
              <a:t>2,967</a:t>
            </a:r>
            <a:r>
              <a:rPr lang="ko-KR" altLang="en-US" dirty="0"/>
              <a:t>억 원</a:t>
            </a:r>
            <a:r>
              <a:rPr lang="en-US" altLang="ko-KR" dirty="0"/>
              <a:t>) </a:t>
            </a:r>
            <a:r>
              <a:rPr lang="ko-KR" altLang="en-US" dirty="0"/>
              <a:t>→ </a:t>
            </a:r>
            <a:r>
              <a:rPr lang="en-US" altLang="ko-KR" dirty="0"/>
              <a:t>26</a:t>
            </a:r>
            <a:r>
              <a:rPr lang="ko-KR" altLang="en-US" dirty="0"/>
              <a:t>년 </a:t>
            </a:r>
            <a:r>
              <a:rPr lang="en-US" altLang="ko-KR" dirty="0"/>
              <a:t>264</a:t>
            </a:r>
            <a:r>
              <a:rPr lang="ko-KR" altLang="en-US" dirty="0"/>
              <a:t>억 달러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34</a:t>
            </a:r>
            <a:r>
              <a:rPr lang="ko-KR" altLang="en-US" dirty="0"/>
              <a:t>조 </a:t>
            </a:r>
            <a:r>
              <a:rPr lang="en-US" altLang="ko-KR" dirty="0"/>
              <a:t>6,553</a:t>
            </a:r>
            <a:r>
              <a:rPr lang="ko-KR" altLang="en-US" dirty="0"/>
              <a:t>억 원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국가발전 </a:t>
            </a:r>
            <a:r>
              <a:rPr lang="en-US" altLang="ko-KR" dirty="0"/>
              <a:t>5</a:t>
            </a:r>
            <a:r>
              <a:rPr lang="ko-KR" altLang="en-US" dirty="0"/>
              <a:t>개년 계획인 ‘중국표준 </a:t>
            </a:r>
            <a:r>
              <a:rPr lang="en-US" altLang="ko-KR" dirty="0"/>
              <a:t>2035’</a:t>
            </a:r>
            <a:r>
              <a:rPr lang="ko-KR" altLang="en-US" dirty="0"/>
              <a:t>에 </a:t>
            </a:r>
            <a:r>
              <a:rPr lang="en-US" altLang="ko-KR" dirty="0"/>
              <a:t>AI </a:t>
            </a:r>
            <a:r>
              <a:rPr lang="ko-KR" altLang="en-US" dirty="0"/>
              <a:t>기술 포함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이와 관련한 여러 법령 정비하고</a:t>
            </a:r>
            <a:r>
              <a:rPr lang="en-US" altLang="ko-KR" dirty="0"/>
              <a:t>,</a:t>
            </a:r>
            <a:r>
              <a:rPr lang="ko-KR" altLang="en-US" dirty="0"/>
              <a:t> ‘생성형 </a:t>
            </a:r>
            <a:r>
              <a:rPr lang="en-US" altLang="ko-KR" dirty="0"/>
              <a:t>AI </a:t>
            </a:r>
            <a:r>
              <a:rPr lang="ko-KR" altLang="en-US" dirty="0"/>
              <a:t>서비스 잠정 관리 방법’ 제정</a:t>
            </a:r>
            <a:endParaRPr lang="en-US" altLang="ko-KR" dirty="0"/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CA7A0BD-DB58-4316-84A5-1CEB3918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87" y="4653136"/>
            <a:ext cx="6537226" cy="16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6"/>
            </a:pPr>
            <a:r>
              <a:rPr lang="ko-KR" altLang="en-US" sz="2000" b="1" dirty="0">
                <a:solidFill>
                  <a:srgbClr val="002060"/>
                </a:solidFill>
              </a:rPr>
              <a:t>일본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‘통합혁신전략 </a:t>
            </a:r>
            <a:r>
              <a:rPr lang="ko-KR" altLang="en-US" dirty="0" err="1"/>
              <a:t>회의’에서</a:t>
            </a:r>
            <a:r>
              <a:rPr lang="ko-KR" altLang="en-US" dirty="0"/>
              <a:t> ‘</a:t>
            </a:r>
            <a:r>
              <a:rPr lang="en-US" altLang="ko-KR" dirty="0"/>
              <a:t>AI </a:t>
            </a:r>
            <a:r>
              <a:rPr lang="ko-KR" altLang="en-US" dirty="0"/>
              <a:t>전략 </a:t>
            </a:r>
            <a:r>
              <a:rPr lang="en-US" altLang="ko-KR" dirty="0"/>
              <a:t>2022’</a:t>
            </a:r>
            <a:r>
              <a:rPr lang="ko-KR" altLang="en-US" dirty="0"/>
              <a:t> 채택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미래 </a:t>
            </a:r>
            <a:r>
              <a:rPr lang="en-US" altLang="ko-KR" dirty="0"/>
              <a:t>AI </a:t>
            </a:r>
            <a:r>
              <a:rPr lang="ko-KR" altLang="en-US" dirty="0"/>
              <a:t>전략의 일환으로 ‘</a:t>
            </a:r>
            <a:r>
              <a:rPr lang="en-US" altLang="ko-KR" dirty="0"/>
              <a:t>AI </a:t>
            </a:r>
            <a:r>
              <a:rPr lang="ko-KR" altLang="en-US" dirty="0"/>
              <a:t>전략회의’ 구성하여 </a:t>
            </a:r>
            <a:r>
              <a:rPr lang="en-US" altLang="ko-KR" dirty="0"/>
              <a:t>23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제</a:t>
            </a:r>
            <a:r>
              <a:rPr lang="en-US" altLang="ko-KR" dirty="0"/>
              <a:t>1</a:t>
            </a:r>
            <a:r>
              <a:rPr lang="ko-KR" altLang="en-US" dirty="0"/>
              <a:t>차 회의 개최</a:t>
            </a:r>
            <a:endParaRPr lang="en-US" altLang="ko-KR" dirty="0"/>
          </a:p>
        </p:txBody>
      </p:sp>
      <p:pic>
        <p:nvPicPr>
          <p:cNvPr id="6" name="그림 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912D5F1-1C6D-E68F-7826-D82723AE4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6" y="3012356"/>
            <a:ext cx="7046367" cy="18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7"/>
            </a:pPr>
            <a:r>
              <a:rPr lang="ko-KR" altLang="en-US" sz="2000" b="1" dirty="0">
                <a:solidFill>
                  <a:srgbClr val="002060"/>
                </a:solidFill>
              </a:rPr>
              <a:t>대한민국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23</a:t>
            </a:r>
            <a:r>
              <a:rPr lang="ko-KR" altLang="en-US" dirty="0"/>
              <a:t>년 인공지능 관련 법률 발의가 많았음</a:t>
            </a:r>
            <a:r>
              <a:rPr lang="en-US" altLang="ko-KR" dirty="0"/>
              <a:t> </a:t>
            </a:r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</a:t>
            </a:r>
            <a:r>
              <a:rPr lang="ko-KR" altLang="en-US" dirty="0"/>
              <a:t> 기반 추천 서비스 제공 시 방통위에 신고하는 「정보통신망법」 개정안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「인공지능 </a:t>
            </a:r>
            <a:r>
              <a:rPr lang="ko-KR" altLang="en-US" dirty="0" err="1"/>
              <a:t>책임법</a:t>
            </a:r>
            <a:r>
              <a:rPr lang="ko-KR" altLang="en-US" dirty="0"/>
              <a:t>」 개정안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「개인정보 보호법」 개정안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다른 나라들이 대체로 기술 개발과 안전한 사용에 균형 맞춘 정책을 발표하는 반면</a:t>
            </a:r>
            <a:r>
              <a:rPr lang="en-US" altLang="ko-KR" dirty="0"/>
              <a:t>, </a:t>
            </a:r>
            <a:r>
              <a:rPr lang="ko-KR" altLang="en-US" dirty="0"/>
              <a:t>우리나라는 기술의 발전보다는 안전한 사용에 초점이 맞춰져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자칫 </a:t>
            </a:r>
            <a:r>
              <a:rPr lang="en-US" altLang="ko-KR" dirty="0"/>
              <a:t>AI </a:t>
            </a:r>
            <a:r>
              <a:rPr lang="ko-KR" altLang="en-US" dirty="0"/>
              <a:t>경쟁에서 밀려날 수 있으므로 균형 있는 법</a:t>
            </a:r>
            <a:r>
              <a:rPr lang="en-US" altLang="ko-KR" dirty="0"/>
              <a:t>·</a:t>
            </a:r>
            <a:r>
              <a:rPr lang="ko-KR" altLang="en-US" dirty="0"/>
              <a:t>제도 정비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910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 관련 국내 입법 현황</a:t>
            </a:r>
            <a:endParaRPr lang="en-US" altLang="ko-KR" sz="3200" b="1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자율주행차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2019</a:t>
            </a:r>
            <a:r>
              <a:rPr lang="ko-KR" altLang="en-US" dirty="0"/>
              <a:t>년 「자율주행자동차 상용화 촉진 및 지원에 관한 법률」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관련 정책추진체계 정비 </a:t>
            </a:r>
            <a:r>
              <a:rPr lang="en-US" altLang="ko-KR" dirty="0"/>
              <a:t>&amp; </a:t>
            </a:r>
            <a:r>
              <a:rPr lang="ko-KR" altLang="en-US" dirty="0"/>
              <a:t>자율주행 안전구간 지정 </a:t>
            </a:r>
            <a:r>
              <a:rPr lang="en-US" altLang="ko-KR" dirty="0"/>
              <a:t>&amp; </a:t>
            </a:r>
            <a:r>
              <a:rPr lang="ko-KR" altLang="en-US" dirty="0"/>
              <a:t>시범운행지구 도입 </a:t>
            </a:r>
            <a:r>
              <a:rPr lang="en-US" altLang="ko-KR" dirty="0"/>
              <a:t>&amp; </a:t>
            </a:r>
            <a:r>
              <a:rPr lang="ko-KR" altLang="en-US" dirty="0"/>
              <a:t>인프라 구축</a:t>
            </a:r>
            <a:r>
              <a:rPr lang="en-US" altLang="ko-KR" dirty="0"/>
              <a:t>·</a:t>
            </a:r>
            <a:r>
              <a:rPr lang="ko-KR" altLang="en-US" dirty="0"/>
              <a:t>관리 </a:t>
            </a:r>
            <a:r>
              <a:rPr lang="en-US" altLang="ko-KR" dirty="0"/>
              <a:t>&amp; </a:t>
            </a:r>
            <a:r>
              <a:rPr lang="ko-KR" altLang="en-US" dirty="0"/>
              <a:t>관련 생태계 기반 조성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24</a:t>
            </a:r>
            <a:r>
              <a:rPr lang="ko-KR" altLang="en-US" dirty="0"/>
              <a:t>년 「자율주행자동차법」 개정안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레벨 </a:t>
            </a:r>
            <a:r>
              <a:rPr lang="en-US" altLang="ko-KR" dirty="0"/>
              <a:t>4 </a:t>
            </a:r>
            <a:r>
              <a:rPr lang="ko-KR" altLang="en-US" dirty="0"/>
              <a:t>자율주행차에 대한 성능인증제도와 운행승인제도 도입 </a:t>
            </a:r>
            <a:r>
              <a:rPr lang="en-US" altLang="ko-KR" dirty="0"/>
              <a:t>&amp; </a:t>
            </a:r>
            <a:br>
              <a:rPr lang="en-US" altLang="ko-KR" dirty="0"/>
            </a:br>
            <a:r>
              <a:rPr lang="ko-KR" altLang="en-US" dirty="0"/>
              <a:t>자율주행차 운행자의 책무 및 자동차 제작자 등의 책임 규정</a:t>
            </a:r>
            <a:endParaRPr lang="en-US" altLang="ko-KR" dirty="0"/>
          </a:p>
        </p:txBody>
      </p:sp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D6EAD97-CAAC-1D09-313F-97E4C1FB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86" y="5126448"/>
            <a:ext cx="4715619" cy="10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1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 관련 국내 입법 현황</a:t>
            </a:r>
            <a:endParaRPr lang="en-US" altLang="ko-KR" sz="3200" b="1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 err="1">
                <a:solidFill>
                  <a:srgbClr val="002060"/>
                </a:solidFill>
              </a:rPr>
              <a:t>드론</a:t>
            </a:r>
            <a:endParaRPr lang="ko-KR" altLang="en-US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드론</a:t>
            </a:r>
            <a:r>
              <a:rPr lang="ko-KR" altLang="en-US" dirty="0"/>
              <a:t> 산업 육성</a:t>
            </a:r>
            <a:r>
              <a:rPr lang="en-US" altLang="ko-KR" dirty="0"/>
              <a:t>·</a:t>
            </a:r>
            <a:r>
              <a:rPr lang="ko-KR" altLang="en-US" dirty="0"/>
              <a:t>지원을 위한 </a:t>
            </a:r>
            <a:r>
              <a:rPr lang="ko-KR" altLang="en-US" dirty="0" err="1"/>
              <a:t>제정안</a:t>
            </a:r>
            <a:r>
              <a:rPr lang="ko-KR" altLang="en-US" dirty="0"/>
              <a:t> 통과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2019</a:t>
            </a:r>
            <a:r>
              <a:rPr lang="ko-KR" altLang="en-US" dirty="0"/>
              <a:t>년 「</a:t>
            </a:r>
            <a:r>
              <a:rPr lang="ko-KR" altLang="en-US" dirty="0" err="1"/>
              <a:t>드론</a:t>
            </a:r>
            <a:r>
              <a:rPr lang="ko-KR" altLang="en-US" dirty="0"/>
              <a:t> 활용의 촉진 및 기반 조성에 관한 법률」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드론의</a:t>
            </a:r>
            <a:r>
              <a:rPr lang="ko-KR" altLang="en-US" dirty="0"/>
              <a:t> 정의 규정</a:t>
            </a:r>
            <a:r>
              <a:rPr lang="en-US" altLang="ko-KR" dirty="0"/>
              <a:t>, </a:t>
            </a:r>
            <a:r>
              <a:rPr lang="ko-KR" altLang="en-US" dirty="0" err="1"/>
              <a:t>드론</a:t>
            </a:r>
            <a:r>
              <a:rPr lang="ko-KR" altLang="en-US" dirty="0"/>
              <a:t> 산업 발전 기본계획 수립</a:t>
            </a:r>
            <a:r>
              <a:rPr lang="en-US" altLang="ko-KR" dirty="0"/>
              <a:t>, </a:t>
            </a:r>
            <a:r>
              <a:rPr lang="ko-KR" altLang="en-US" dirty="0" err="1"/>
              <a:t>드론</a:t>
            </a:r>
            <a:r>
              <a:rPr lang="ko-KR" altLang="en-US" dirty="0"/>
              <a:t> 특별자유화 구역 지정 및 </a:t>
            </a:r>
            <a:r>
              <a:rPr lang="ko-KR" altLang="en-US" dirty="0" err="1"/>
              <a:t>드론</a:t>
            </a:r>
            <a:r>
              <a:rPr lang="ko-KR" altLang="en-US" dirty="0"/>
              <a:t> 시범사업구역 지정</a:t>
            </a:r>
            <a:r>
              <a:rPr lang="en-US" altLang="ko-KR" dirty="0"/>
              <a:t>·</a:t>
            </a:r>
            <a:r>
              <a:rPr lang="ko-KR" altLang="en-US" dirty="0"/>
              <a:t>관리 등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2021</a:t>
            </a:r>
            <a:r>
              <a:rPr lang="ko-KR" altLang="en-US" dirty="0"/>
              <a:t>년 「항공운전법」 시행령과 「항공안전법」 시행규칙 개정 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법적 의무가 아닌 비사업용 </a:t>
            </a:r>
            <a:r>
              <a:rPr lang="ko-KR" altLang="en-US" dirty="0" err="1"/>
              <a:t>드론의</a:t>
            </a:r>
            <a:r>
              <a:rPr lang="ko-KR" altLang="en-US" dirty="0"/>
              <a:t> 기체 신고 의무 </a:t>
            </a:r>
            <a:r>
              <a:rPr lang="en-US" altLang="ko-KR" dirty="0"/>
              <a:t>&amp; </a:t>
            </a:r>
            <a:r>
              <a:rPr lang="ko-KR" altLang="en-US" dirty="0"/>
              <a:t>사고 발생 시 소유자와 조종자 파악의 어려움으로 인한 보상 한계점 극복을 위한 대책 마련</a:t>
            </a:r>
            <a:endParaRPr lang="en-US" altLang="ko-KR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41F96F-8E47-CB88-5B19-B6C9E8B77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90" y="5307203"/>
            <a:ext cx="6407820" cy="14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 관련 국내 입법 현황</a:t>
            </a:r>
            <a:endParaRPr lang="en-US" altLang="ko-KR" sz="3200" b="1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로봇과 헬스케어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기술이 적용된 대표적인 분야가 바로 로봇과 헬스케어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로봇 분야에서는 ‘지능형 </a:t>
            </a:r>
            <a:r>
              <a:rPr lang="ko-KR" altLang="en-US" dirty="0" err="1"/>
              <a:t>로봇’의</a:t>
            </a:r>
            <a:r>
              <a:rPr lang="ko-KR" altLang="en-US" dirty="0"/>
              <a:t> 정의에 소프트웨어를 포함시키고</a:t>
            </a:r>
            <a:r>
              <a:rPr lang="en-US" altLang="ko-KR" dirty="0"/>
              <a:t>, </a:t>
            </a:r>
            <a:r>
              <a:rPr lang="ko-KR" altLang="en-US" dirty="0"/>
              <a:t>지능형 로봇 관련 전문인력 양성을 위한 법률안이 </a:t>
            </a:r>
            <a:r>
              <a:rPr lang="en-US" altLang="ko-KR" dirty="0"/>
              <a:t>2023</a:t>
            </a:r>
            <a:r>
              <a:rPr lang="ko-KR" altLang="en-US" dirty="0"/>
              <a:t>년 일부 개정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헬스케어 분야에서는 「</a:t>
            </a:r>
            <a:r>
              <a:rPr lang="ko-KR" altLang="en-US" dirty="0" err="1"/>
              <a:t>디지털헬스케어법」이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국회 보건복지위원회에 제출 → 사용자의 의료 데이터 이슈</a:t>
            </a:r>
            <a:endParaRPr lang="en-US" altLang="ko-KR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B4C188C-8C2C-E763-EDAF-4956FC2A7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98" y="4581128"/>
            <a:ext cx="7128792" cy="18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2176636"/>
          </a:xfrm>
        </p:spPr>
        <p:txBody>
          <a:bodyPr anchor="t"/>
          <a:lstStyle/>
          <a:p>
            <a:r>
              <a:rPr lang="ko-KR" altLang="en-US" sz="4000" dirty="0"/>
              <a:t>기술적 관점에서의</a:t>
            </a:r>
          </a:p>
          <a:p>
            <a:r>
              <a:rPr lang="ko-KR" altLang="en-US" sz="4000" dirty="0"/>
              <a:t>인공지능 동향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19572" y="2204864"/>
            <a:ext cx="7704856" cy="9389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252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투명성과 신뢰성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인공지능은 편향된 데이터나 알고리즘의 복잡성으로 예기치 않은 오류를 발생시킬 가능성이 많음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문제는 현재의 인공지능이 자신의 결정에 대한 이유를 설명하지 못하는 블랙박스 시스템 이라는 것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인공지능의 학습 과정 및 결과에 대한 투명성이 검증되지 않는 한 신뢰성은 당연히 제기될 수밖에 없는 문제임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6" name="그림 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3EADF6CD-F632-B786-7AFF-13DF28A2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83" y="4262635"/>
            <a:ext cx="3908634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6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투명성과 신뢰성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신뢰성 검증을 위한 다양한 정책 및 가이드라인이 발표되고 있지만</a:t>
            </a:r>
            <a:r>
              <a:rPr lang="en-US" altLang="ko-KR" dirty="0"/>
              <a:t>, </a:t>
            </a:r>
            <a:r>
              <a:rPr lang="ko-KR" altLang="en-US" dirty="0"/>
              <a:t>주로 사후대책과 관련된 것이어서 근본적인 예방이 될 수는 없음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인공지능의 시작인 데이터에 대한 검증이 인공지능에 대한 신뢰성을 보증하는 시작이라고 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917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908720"/>
            <a:ext cx="6162972" cy="50405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정책 및 법규 관점에서의 인공지능 동향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기술적 관점에서의 인공지능 동향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경제적 관점에서의 인공지능 동향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사회적 관점에서의 인공지능 동향</a:t>
            </a: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연합학습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인공지능의 성능은 데이터의 양과 비례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데이터는 일반적으로 </a:t>
            </a:r>
            <a:r>
              <a:rPr lang="ko-KR" altLang="en-US" dirty="0" err="1"/>
              <a:t>엣지에서</a:t>
            </a:r>
            <a:r>
              <a:rPr lang="ko-KR" altLang="en-US" dirty="0"/>
              <a:t> 수집되고 중앙 서버로 전송되며</a:t>
            </a:r>
            <a:r>
              <a:rPr lang="en-US" altLang="ko-KR" dirty="0"/>
              <a:t>, </a:t>
            </a:r>
            <a:r>
              <a:rPr lang="ko-KR" altLang="en-US" dirty="0"/>
              <a:t>이후 중앙 서버에서 데이터를 분석한 후 다시 그 결과를 </a:t>
            </a:r>
            <a:r>
              <a:rPr lang="ko-KR" altLang="en-US" dirty="0" err="1"/>
              <a:t>엣지로</a:t>
            </a:r>
            <a:r>
              <a:rPr lang="ko-KR" altLang="en-US" dirty="0"/>
              <a:t> 보내는 과정이 반복됨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문제는 이 과정에서 네트워크 과부하가 발생한다는 점인데</a:t>
            </a:r>
            <a:r>
              <a:rPr lang="en-US" altLang="ko-KR" dirty="0"/>
              <a:t>, </a:t>
            </a:r>
            <a:r>
              <a:rPr lang="ko-KR" altLang="en-US" dirty="0"/>
              <a:t>그래서 고안된 것이 연합학습임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6" name="그림 5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E879A48-99CD-66D8-E092-42A59A700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16" y="3812506"/>
            <a:ext cx="3839367" cy="30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연합학습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연합학습</a:t>
            </a:r>
            <a:r>
              <a:rPr lang="en-US" altLang="ko-KR" b="1" dirty="0"/>
              <a:t>(FL, Federated Learning)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다수의 개별 기기와 하나의 중앙 서버가 협력하여 데이터를 처리</a:t>
            </a:r>
            <a:r>
              <a:rPr lang="en-US" altLang="ko-KR" dirty="0"/>
              <a:t>·</a:t>
            </a:r>
            <a:r>
              <a:rPr lang="ko-KR" altLang="en-US" dirty="0"/>
              <a:t>학습하는 기술</a:t>
            </a:r>
            <a:endParaRPr lang="en-US" altLang="ko-KR" dirty="0"/>
          </a:p>
        </p:txBody>
      </p:sp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AE0DF0DF-AF69-1A30-7A7E-16DC0EC4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727" y="2871266"/>
            <a:ext cx="3990546" cy="38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연합학습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연합학습을 이용할 경우 민감한 데이터를 보호할 수 있다는 장점이 있기 때문에 특히 의료기관에서 유용하게 사용할 수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병원에서 보유한 데이터를 모두 중앙 서버로 전송하게 되면 네트워크 트래픽과 스토리지 비용이 증가하는데 연합학습을 사용하면 데이터로 학습된 모델의 업데이트 정보만 주고받을 수 있어 네트워크 트래픽에 대한 부담이 없음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C8DDFBF-A60B-7321-8219-064F50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90" y="3861048"/>
            <a:ext cx="5841419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5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모델의 경량화</a:t>
            </a:r>
            <a:endParaRPr lang="en-US" altLang="ko-KR" b="1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모델을 축소시키고 가볍게 만드는 기법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모델 사이즈를 줄이거나 혹은 가볍게 만들어서 추론 시간</a:t>
            </a:r>
            <a:r>
              <a:rPr lang="en-US" altLang="ko-KR" dirty="0"/>
              <a:t>(Latency)</a:t>
            </a:r>
            <a:r>
              <a:rPr lang="ko-KR" altLang="en-US" dirty="0"/>
              <a:t>을 줄이는 데에 특화되어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모델 경량화를 구현하는 방법</a:t>
            </a:r>
            <a:endParaRPr lang="en-US" altLang="ko-KR" b="1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툴을 사용하는 방법 </a:t>
            </a:r>
            <a:r>
              <a:rPr lang="en-US" altLang="ko-KR" dirty="0"/>
              <a:t>: </a:t>
            </a:r>
            <a:r>
              <a:rPr lang="ko-KR" altLang="en-US" dirty="0"/>
              <a:t>경량 알고리즘</a:t>
            </a:r>
            <a:r>
              <a:rPr lang="en-US" altLang="ko-KR" dirty="0"/>
              <a:t>,</a:t>
            </a:r>
            <a:r>
              <a:rPr lang="ko-KR" altLang="en-US" dirty="0"/>
              <a:t> 가지치기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툴을 사용하지 않는 방법 </a:t>
            </a:r>
            <a:r>
              <a:rPr lang="en-US" altLang="ko-KR" dirty="0"/>
              <a:t>:</a:t>
            </a:r>
            <a:r>
              <a:rPr lang="ko-KR" altLang="en-US" dirty="0"/>
              <a:t> 양자화</a:t>
            </a:r>
            <a:r>
              <a:rPr lang="en-US" altLang="ko-KR" dirty="0"/>
              <a:t>, </a:t>
            </a:r>
            <a:r>
              <a:rPr lang="ko-KR" altLang="en-US" dirty="0"/>
              <a:t>지식 증류</a:t>
            </a:r>
            <a:r>
              <a:rPr lang="en-US" altLang="ko-KR" dirty="0"/>
              <a:t>, </a:t>
            </a:r>
            <a:r>
              <a:rPr lang="ko-KR" altLang="en-US" dirty="0"/>
              <a:t>순위 근사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067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경량 알고리즘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경량 알고리즘에는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en-US" altLang="ko-KR" dirty="0" err="1"/>
              <a:t>MobileNet</a:t>
            </a:r>
            <a:r>
              <a:rPr lang="en-US" altLang="ko-KR" dirty="0"/>
              <a:t>, </a:t>
            </a:r>
            <a:r>
              <a:rPr lang="en-US" altLang="ko-KR" dirty="0" err="1"/>
              <a:t>ShuffleNet</a:t>
            </a:r>
            <a:r>
              <a:rPr lang="ko-KR" altLang="en-US" dirty="0"/>
              <a:t>이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002060"/>
                </a:solidFill>
              </a:rPr>
              <a:t>ResNet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 err="1"/>
              <a:t>ResNet</a:t>
            </a:r>
            <a:r>
              <a:rPr lang="ko-KR" altLang="en-US" dirty="0"/>
              <a:t>은 마이크로소프트에서 개발한 이미지 분류 알고리즘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레지듀얼</a:t>
            </a:r>
            <a:r>
              <a:rPr lang="ko-KR" altLang="en-US" dirty="0"/>
              <a:t> 블록</a:t>
            </a:r>
            <a:r>
              <a:rPr lang="en-US" altLang="ko-KR" dirty="0"/>
              <a:t>(Residual Block)</a:t>
            </a:r>
            <a:r>
              <a:rPr lang="ko-KR" altLang="en-US" dirty="0"/>
              <a:t>이라는 개념을 도입하여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ko-KR" altLang="en-US" dirty="0" err="1"/>
              <a:t>출력값에</a:t>
            </a:r>
            <a:r>
              <a:rPr lang="ko-KR" altLang="en-US" dirty="0"/>
              <a:t> 더하는 지름길</a:t>
            </a:r>
            <a:r>
              <a:rPr lang="en-US" altLang="ko-KR" dirty="0"/>
              <a:t>(Shortcut)</a:t>
            </a:r>
            <a:r>
              <a:rPr lang="ko-KR" altLang="en-US" dirty="0"/>
              <a:t>을 하나 만든 것이 이 알고리즘의 핵심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413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3672408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경량 알고리즘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002060"/>
                </a:solidFill>
              </a:rPr>
              <a:t>ResNet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endParaRPr lang="en-US" altLang="ko-KR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특정 위치의 출력은 특정 위치에서의 입력과 </a:t>
            </a:r>
            <a:r>
              <a:rPr lang="ko-KR" altLang="en-US" dirty="0" err="1"/>
              <a:t>레지듀얼</a:t>
            </a:r>
            <a:r>
              <a:rPr lang="en-US" altLang="ko-KR" dirty="0"/>
              <a:t>(Residual) </a:t>
            </a:r>
            <a:r>
              <a:rPr lang="ko-KR" altLang="en-US" dirty="0"/>
              <a:t>함수의 합으로 표현이 가능하기 때문에 일반적인 </a:t>
            </a:r>
            <a:r>
              <a:rPr lang="ko-KR" altLang="en-US" dirty="0" err="1"/>
              <a:t>합성곱</a:t>
            </a:r>
            <a:r>
              <a:rPr lang="ko-KR" altLang="en-US" dirty="0"/>
              <a:t> 신경망에서 사용하는 곱의 연산보다 단순하고 속도가 빠름</a:t>
            </a:r>
            <a:endParaRPr lang="en-US" altLang="ko-KR" dirty="0"/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059445D-B812-283E-A6F4-AACF98F0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292899"/>
            <a:ext cx="4780806" cy="43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4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경량 알고리즘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002060"/>
                </a:solidFill>
              </a:rPr>
              <a:t>DenseNet</a:t>
            </a:r>
            <a:endParaRPr lang="en-US" altLang="ko-KR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모든 이전 계층의 출력 정보를 이후 계층의 입력으로 받아오도록 설계된 알고리즘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 err="1"/>
              <a:t>DenseNet</a:t>
            </a:r>
            <a:r>
              <a:rPr lang="ko-KR" altLang="en-US" dirty="0"/>
              <a:t>은 </a:t>
            </a:r>
            <a:r>
              <a:rPr lang="en-US" altLang="ko-KR" dirty="0" err="1"/>
              <a:t>ResNet</a:t>
            </a:r>
            <a:r>
              <a:rPr lang="ko-KR" altLang="en-US" dirty="0"/>
              <a:t>과 달리 모든 계층이 연결되어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특성맵</a:t>
            </a:r>
            <a:r>
              <a:rPr lang="en-US" altLang="ko-KR" dirty="0"/>
              <a:t>(Feature Map)</a:t>
            </a:r>
            <a:r>
              <a:rPr lang="ko-KR" altLang="en-US" dirty="0"/>
              <a:t>의 정보를 합칠 때 합</a:t>
            </a:r>
            <a:r>
              <a:rPr lang="en-US" altLang="ko-KR" dirty="0"/>
              <a:t>(+) </a:t>
            </a:r>
            <a:r>
              <a:rPr lang="ko-KR" altLang="en-US" dirty="0"/>
              <a:t>연산이 아닌 채널에서 병합</a:t>
            </a:r>
            <a:r>
              <a:rPr lang="en-US" altLang="ko-KR" dirty="0"/>
              <a:t>(</a:t>
            </a:r>
            <a:r>
              <a:rPr lang="en-US" altLang="ko-KR" dirty="0" err="1"/>
              <a:t>concat</a:t>
            </a:r>
            <a:r>
              <a:rPr lang="en-US" altLang="ko-KR" dirty="0"/>
              <a:t>)</a:t>
            </a:r>
            <a:r>
              <a:rPr lang="ko-KR" altLang="en-US" dirty="0"/>
              <a:t>하는 방식을 사용하기 때문에 </a:t>
            </a:r>
            <a:r>
              <a:rPr lang="ko-KR" altLang="en-US" dirty="0" err="1"/>
              <a:t>연산량</a:t>
            </a:r>
            <a:r>
              <a:rPr lang="ko-KR" altLang="en-US" dirty="0"/>
              <a:t> 감소</a:t>
            </a:r>
            <a:r>
              <a:rPr lang="en-US" altLang="ko-KR" dirty="0"/>
              <a:t> </a:t>
            </a:r>
            <a:r>
              <a:rPr lang="ko-KR" altLang="en-US" dirty="0"/>
              <a:t>효과가 있음</a:t>
            </a:r>
            <a:endParaRPr lang="en-US" altLang="ko-KR" dirty="0"/>
          </a:p>
        </p:txBody>
      </p:sp>
      <p:pic>
        <p:nvPicPr>
          <p:cNvPr id="5" name="Picture 4" descr="Drawing">
            <a:extLst>
              <a:ext uri="{FF2B5EF4-FFF2-40B4-BE49-F238E27FC236}">
                <a16:creationId xmlns:a16="http://schemas.microsoft.com/office/drawing/2014/main" id="{EA7A4BB1-F084-4FA4-AAA7-48293C43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41168"/>
            <a:ext cx="3751596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1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경량 알고리즘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002060"/>
                </a:solidFill>
              </a:rPr>
              <a:t>MobileNet</a:t>
            </a:r>
            <a:endParaRPr lang="en-US" altLang="ko-KR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컴퓨터 성능이 제한되거나 배터리 성능이 중요한 기기에 사용될 목적으로 설계된</a:t>
            </a:r>
            <a:r>
              <a:rPr lang="en-US" altLang="ko-KR" dirty="0"/>
              <a:t>, </a:t>
            </a:r>
            <a:r>
              <a:rPr lang="ko-KR" altLang="en-US" dirty="0"/>
              <a:t>파라미터를 획기적으로 줄인 알고리즘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기존의 </a:t>
            </a:r>
            <a:r>
              <a:rPr lang="ko-KR" altLang="en-US" dirty="0" err="1"/>
              <a:t>합성곱</a:t>
            </a:r>
            <a:r>
              <a:rPr lang="ko-KR" altLang="en-US" dirty="0"/>
              <a:t> 필터를 채널 단위로 먼저 연산하고</a:t>
            </a:r>
            <a:r>
              <a:rPr lang="en-US" altLang="ko-KR" dirty="0"/>
              <a:t>, </a:t>
            </a:r>
            <a:r>
              <a:rPr lang="ko-KR" altLang="en-US" dirty="0"/>
              <a:t>그 결과를 다시 픽셀 단위로 연산함으로써 </a:t>
            </a:r>
            <a:r>
              <a:rPr lang="ko-KR" altLang="en-US" dirty="0" err="1"/>
              <a:t>연산량을</a:t>
            </a:r>
            <a:r>
              <a:rPr lang="ko-KR" altLang="en-US" dirty="0"/>
              <a:t> 감소시켰음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rgbClr val="002060"/>
                </a:solidFill>
              </a:rPr>
              <a:t>ShuffleNet</a:t>
            </a:r>
            <a:endParaRPr lang="en-US" altLang="ko-KR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 err="1"/>
              <a:t>MobileNet</a:t>
            </a:r>
            <a:r>
              <a:rPr lang="ko-KR" altLang="en-US" dirty="0"/>
              <a:t>과 같이 파라미터 수를 줄인 경량의 알고리즘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픽셀 단위로 </a:t>
            </a:r>
            <a:r>
              <a:rPr lang="ko-KR" altLang="en-US" dirty="0" err="1"/>
              <a:t>합성곱을</a:t>
            </a:r>
            <a:r>
              <a:rPr lang="ko-KR" altLang="en-US" dirty="0"/>
              <a:t> 할 때</a:t>
            </a:r>
            <a:r>
              <a:rPr lang="en-US" altLang="ko-KR" dirty="0"/>
              <a:t>,</a:t>
            </a:r>
            <a:r>
              <a:rPr lang="ko-KR" altLang="en-US" dirty="0"/>
              <a:t> 특정 영역의 채널에 대해서만 연산을 하도록 설계함으로써 </a:t>
            </a:r>
            <a:r>
              <a:rPr lang="ko-KR" altLang="en-US" dirty="0" err="1"/>
              <a:t>연산량을</a:t>
            </a:r>
            <a:r>
              <a:rPr lang="ko-KR" altLang="en-US" dirty="0"/>
              <a:t> 감소시켰음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5" name="Picture 2" descr="https://blog.kakaocdn.net/dn/MweDv/btqGqaaoNCx/v5Ow3o1JKDMwSIemtmarmk/img.png">
            <a:extLst>
              <a:ext uri="{FF2B5EF4-FFF2-40B4-BE49-F238E27FC236}">
                <a16:creationId xmlns:a16="http://schemas.microsoft.com/office/drawing/2014/main" id="{2B2E933C-AB1E-4904-A1A4-9218EC34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54" y="4365105"/>
            <a:ext cx="2489350" cy="10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velog.velcdn.com/images%2Fwoojinn8%2Fpost%2F15a0d811-0096-4ba0-902b-cbfc4d7a405a%2Fdepthwise%20separabel%20convolution.png">
            <a:extLst>
              <a:ext uri="{FF2B5EF4-FFF2-40B4-BE49-F238E27FC236}">
                <a16:creationId xmlns:a16="http://schemas.microsoft.com/office/drawing/2014/main" id="{D55CAA58-A946-4E69-AD73-D2952FA3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90902"/>
            <a:ext cx="5004048" cy="8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8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가지치기</a:t>
            </a:r>
            <a:r>
              <a:rPr lang="en-US" altLang="ko-KR" sz="2000" b="1" dirty="0">
                <a:solidFill>
                  <a:srgbClr val="002060"/>
                </a:solidFill>
              </a:rPr>
              <a:t>(Pruning)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신경망의 파라미터 중 중요도가 떨어지는 파라미터를 찾아 제거하는 방법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영향도가 적은 파라미터라 하더라도 제거하면 이에 따른 정확도 손실이 발생할 수 있으므로 가지치기를 한 상태에서는 추가적인 학습이 필요</a:t>
            </a:r>
            <a:endParaRPr lang="en-US" altLang="ko-KR" dirty="0"/>
          </a:p>
        </p:txBody>
      </p:sp>
      <p:pic>
        <p:nvPicPr>
          <p:cNvPr id="6" name="그림 5" descr="도표, 스크린샷, 라인, 원이(가) 표시된 사진&#10;&#10;자동 생성된 설명">
            <a:extLst>
              <a:ext uri="{FF2B5EF4-FFF2-40B4-BE49-F238E27FC236}">
                <a16:creationId xmlns:a16="http://schemas.microsoft.com/office/drawing/2014/main" id="{3770CFB8-FFDB-4082-948F-13CFB7D8A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89" y="3935002"/>
            <a:ext cx="4436222" cy="26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양자화</a:t>
            </a:r>
            <a:r>
              <a:rPr lang="en-US" altLang="ko-KR" sz="2000" b="1" dirty="0">
                <a:solidFill>
                  <a:srgbClr val="002060"/>
                </a:solidFill>
              </a:rPr>
              <a:t>(Quantization)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파라미터의 정밀도를 적절히 줄여 연산 효율성을 높이는 방법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심층신경망에서 학습 및 추론을 진행하면 </a:t>
            </a:r>
            <a:r>
              <a:rPr lang="en-US" altLang="ko-KR" dirty="0"/>
              <a:t>32</a:t>
            </a:r>
            <a:r>
              <a:rPr lang="ko-KR" altLang="en-US" dirty="0"/>
              <a:t>비트 또는 </a:t>
            </a:r>
            <a:r>
              <a:rPr lang="en-US" altLang="ko-KR" dirty="0"/>
              <a:t>64</a:t>
            </a:r>
            <a:r>
              <a:rPr lang="ko-KR" altLang="en-US" dirty="0"/>
              <a:t>비트 부동소수점 수준의 정밀도가 필요하지 않은 경우가 많음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16</a:t>
            </a:r>
            <a:r>
              <a:rPr lang="ko-KR" altLang="en-US" dirty="0"/>
              <a:t>비트와 </a:t>
            </a:r>
            <a:r>
              <a:rPr lang="en-US" altLang="ko-KR" dirty="0"/>
              <a:t>8</a:t>
            </a:r>
            <a:r>
              <a:rPr lang="ko-KR" altLang="en-US" dirty="0"/>
              <a:t>비트의 정밀도를 사용해도 비교적 적은 정확도 손실로 고속 연산이 가능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최근에는 </a:t>
            </a:r>
            <a:r>
              <a:rPr lang="en-US" altLang="ko-KR" dirty="0"/>
              <a:t>4</a:t>
            </a:r>
            <a:r>
              <a:rPr lang="ko-KR" altLang="en-US" dirty="0"/>
              <a:t>비트</a:t>
            </a:r>
            <a:r>
              <a:rPr lang="en-US" altLang="ko-KR" dirty="0"/>
              <a:t>, 2</a:t>
            </a:r>
            <a:r>
              <a:rPr lang="ko-KR" altLang="en-US" dirty="0"/>
              <a:t>비트</a:t>
            </a:r>
            <a:r>
              <a:rPr lang="en-US" altLang="ko-KR" dirty="0"/>
              <a:t>, 1</a:t>
            </a:r>
            <a:r>
              <a:rPr lang="ko-KR" altLang="en-US" dirty="0"/>
              <a:t>비트를 사용하는 알고리즘도 연구되고 있는데</a:t>
            </a:r>
            <a:r>
              <a:rPr lang="en-US" altLang="ko-KR" dirty="0"/>
              <a:t>, </a:t>
            </a:r>
            <a:r>
              <a:rPr lang="ko-KR" altLang="en-US" dirty="0"/>
              <a:t>이 경 우에는 정확도 손실이 크기 때문에 적은 수의 비트를 고려하여 학습하도록 하는 알고리즘이 필요</a:t>
            </a:r>
            <a:endParaRPr lang="en-US" altLang="ko-KR" dirty="0"/>
          </a:p>
        </p:txBody>
      </p:sp>
      <p:pic>
        <p:nvPicPr>
          <p:cNvPr id="5" name="Picture 2" descr="https://i.imgur.com/NtpPqFA.png">
            <a:extLst>
              <a:ext uri="{FF2B5EF4-FFF2-40B4-BE49-F238E27FC236}">
                <a16:creationId xmlns:a16="http://schemas.microsoft.com/office/drawing/2014/main" id="{CFE85422-054D-4060-B6DA-AED1634B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228119"/>
            <a:ext cx="3096344" cy="16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1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2176636"/>
          </a:xfrm>
        </p:spPr>
        <p:txBody>
          <a:bodyPr anchor="t"/>
          <a:lstStyle/>
          <a:p>
            <a:r>
              <a:rPr lang="ko-KR" altLang="en-US" sz="4000" dirty="0"/>
              <a:t>정책 및 법규 관점에서의</a:t>
            </a:r>
          </a:p>
          <a:p>
            <a:r>
              <a:rPr lang="ko-KR" altLang="en-US" sz="4000" dirty="0"/>
              <a:t>인공지능 동향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19572" y="2204864"/>
            <a:ext cx="7704856" cy="9389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4CE9C58-8F6C-1657-6B9F-19AC60C7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20888"/>
            <a:ext cx="3309789" cy="414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5112568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4"/>
            </a:pPr>
            <a:r>
              <a:rPr lang="ko-KR" altLang="en-US" sz="2000" b="1" dirty="0">
                <a:solidFill>
                  <a:srgbClr val="002060"/>
                </a:solidFill>
              </a:rPr>
              <a:t>지식 증류</a:t>
            </a:r>
            <a:r>
              <a:rPr lang="en-US" altLang="ko-KR" sz="2000" b="1" dirty="0">
                <a:solidFill>
                  <a:srgbClr val="002060"/>
                </a:solidFill>
              </a:rPr>
              <a:t>(Knowledge Distillation)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미리 잘 학습된 교사 네트워크로부터 학생 네트워크를 학습시키는 모델로</a:t>
            </a:r>
            <a:r>
              <a:rPr lang="en-US" altLang="ko-KR" dirty="0"/>
              <a:t>, </a:t>
            </a:r>
            <a:r>
              <a:rPr lang="ko-KR" altLang="en-US" dirty="0"/>
              <a:t>교사</a:t>
            </a:r>
            <a:r>
              <a:rPr lang="en-US" altLang="ko-KR" dirty="0"/>
              <a:t>-</a:t>
            </a:r>
            <a:r>
              <a:rPr lang="ko-KR" altLang="en-US" dirty="0"/>
              <a:t>학생 네트워크</a:t>
            </a:r>
            <a:r>
              <a:rPr lang="en-US" altLang="ko-KR" dirty="0"/>
              <a:t>(Teacher-Student Network)</a:t>
            </a:r>
            <a:r>
              <a:rPr lang="ko-KR" altLang="en-US" dirty="0"/>
              <a:t>로 언급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학습하고자 하는 데이터가 있을 때</a:t>
            </a:r>
            <a:r>
              <a:rPr lang="en-US" altLang="ko-KR" dirty="0"/>
              <a:t>,</a:t>
            </a:r>
            <a:r>
              <a:rPr lang="ko-KR" altLang="en-US" dirty="0"/>
              <a:t> 교사 네트워크가 데이터를 먼저 학습한 후</a:t>
            </a:r>
            <a:r>
              <a:rPr lang="en-US" altLang="ko-KR" dirty="0"/>
              <a:t>, </a:t>
            </a:r>
            <a:r>
              <a:rPr lang="ko-KR" altLang="en-US" dirty="0"/>
              <a:t>교사 네트워크보다 작은 규모의 학생 네트워크가 교사 네트워크를 활용하여 데이터를 학습함으로써 모델을 </a:t>
            </a:r>
            <a:r>
              <a:rPr lang="ko-KR" altLang="en-US" dirty="0" err="1"/>
              <a:t>경량화함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6124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5"/>
            </a:pPr>
            <a:r>
              <a:rPr lang="ko-KR" altLang="en-US" sz="2000" b="1" dirty="0">
                <a:solidFill>
                  <a:srgbClr val="002060"/>
                </a:solidFill>
              </a:rPr>
              <a:t>순위 근사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합성곱</a:t>
            </a:r>
            <a:r>
              <a:rPr lang="ko-KR" altLang="en-US" dirty="0"/>
              <a:t> 신경망에서의 수많은 </a:t>
            </a:r>
            <a:r>
              <a:rPr lang="ko-KR" altLang="en-US" dirty="0" err="1"/>
              <a:t>합성곱</a:t>
            </a:r>
            <a:r>
              <a:rPr lang="ko-KR" altLang="en-US" dirty="0"/>
              <a:t> 연산은 주로 행렬 곱셈을 사용하는데</a:t>
            </a:r>
            <a:r>
              <a:rPr lang="en-US" altLang="ko-KR" dirty="0"/>
              <a:t>, </a:t>
            </a:r>
            <a:r>
              <a:rPr lang="ko-KR" altLang="en-US" b="1" dirty="0"/>
              <a:t>순위 근사</a:t>
            </a:r>
            <a:r>
              <a:rPr lang="en-US" altLang="ko-KR" b="1" dirty="0"/>
              <a:t>(Low-Rank Approximation)</a:t>
            </a:r>
            <a:r>
              <a:rPr lang="ko-KR" altLang="en-US" dirty="0"/>
              <a:t>에서는 </a:t>
            </a:r>
            <a:r>
              <a:rPr lang="ko-KR" altLang="en-US" dirty="0" err="1"/>
              <a:t>행렬곱</a:t>
            </a:r>
            <a:r>
              <a:rPr lang="ko-KR" altLang="en-US" dirty="0"/>
              <a:t> 연산 시 랭크</a:t>
            </a:r>
            <a:r>
              <a:rPr lang="en-US" altLang="ko-KR" dirty="0"/>
              <a:t>(Rank)</a:t>
            </a:r>
            <a:r>
              <a:rPr lang="ko-KR" altLang="en-US" dirty="0"/>
              <a:t>를 줄여 연산함으로써 근사해를 구하더라도 더 빠른 속도로 연산을 할 수 있음</a:t>
            </a:r>
            <a:endParaRPr lang="en-US" altLang="ko-KR" dirty="0"/>
          </a:p>
        </p:txBody>
      </p:sp>
      <p:pic>
        <p:nvPicPr>
          <p:cNvPr id="5" name="Picture 4" descr="Matriz, Lowrank Aproximação, Aprendizado De Máquina png transparente grátis">
            <a:extLst>
              <a:ext uri="{FF2B5EF4-FFF2-40B4-BE49-F238E27FC236}">
                <a16:creationId xmlns:a16="http://schemas.microsoft.com/office/drawing/2014/main" id="{4D8953D0-E24E-4C58-92D4-94824061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17032"/>
            <a:ext cx="3795286" cy="278321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3311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02. </a:t>
            </a:r>
            <a:r>
              <a:rPr lang="ko-KR" altLang="en-US" dirty="0"/>
              <a:t>기술적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ko-KR" altLang="en-US" sz="2400" dirty="0"/>
              <a:t>모델의 경량화</a:t>
            </a:r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1D526B-34D0-4611-8923-761577B5D7C5}"/>
              </a:ext>
            </a:extLst>
          </p:cNvPr>
          <p:cNvGrpSpPr/>
          <p:nvPr/>
        </p:nvGrpSpPr>
        <p:grpSpPr>
          <a:xfrm>
            <a:off x="607775" y="1844824"/>
            <a:ext cx="7924665" cy="4320480"/>
            <a:chOff x="683573" y="1844824"/>
            <a:chExt cx="7924665" cy="41764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98DA26-664D-4B57-8250-9FB0302F67F8}"/>
                </a:ext>
              </a:extLst>
            </p:cNvPr>
            <p:cNvSpPr/>
            <p:nvPr/>
          </p:nvSpPr>
          <p:spPr>
            <a:xfrm>
              <a:off x="688238" y="1844824"/>
              <a:ext cx="7920000" cy="41764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내용 개체 틀 2">
                  <a:extLst>
                    <a:ext uri="{FF2B5EF4-FFF2-40B4-BE49-F238E27FC236}">
                      <a16:creationId xmlns:a16="http://schemas.microsoft.com/office/drawing/2014/main" id="{5C2F2757-3E3B-4518-A8CE-CA3865778FB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88239" y="2398007"/>
                  <a:ext cx="7772193" cy="28311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itchFamily="2" charset="2"/>
                    <a:buChar char="n"/>
                    <a:defRPr sz="1600" b="1" kern="120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lvl1pPr>
                  <a:lvl2pPr marL="447675" indent="-180975" algn="l" rtl="0" eaLnBrk="0" fontAlgn="base" latinLnBrk="1" hangingPunct="0">
                    <a:spcBef>
                      <a:spcPct val="20000"/>
                    </a:spcBef>
                    <a:spcAft>
                      <a:spcPts val="400"/>
                    </a:spcAft>
                    <a:buClr>
                      <a:schemeClr val="bg1">
                        <a:lumMod val="50000"/>
                      </a:schemeClr>
                    </a:buClr>
                    <a:buFont typeface="Wingdings" pitchFamily="2" charset="2"/>
                    <a:buChar char="§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8650" indent="-180975" algn="l" rtl="0" eaLnBrk="0" fontAlgn="base" latinLnBrk="1" hangingPunct="0">
                    <a:spcBef>
                      <a:spcPct val="20000"/>
                    </a:spcBef>
                    <a:spcAft>
                      <a:spcPts val="300"/>
                    </a:spcAft>
                    <a:buClr>
                      <a:schemeClr val="bg1">
                        <a:lumMod val="50000"/>
                      </a:schemeClr>
                    </a:buClr>
                    <a:buFont typeface="Arial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09625" indent="-180975" algn="l" rtl="0" eaLnBrk="0" fontAlgn="base" latinLnBrk="1" hangingPunct="0">
                    <a:spcBef>
                      <a:spcPct val="20000"/>
                    </a:spcBef>
                    <a:spcAft>
                      <a:spcPts val="300"/>
                    </a:spcAft>
                    <a:buSzPct val="96000"/>
                    <a:buFont typeface="Arial" charset="0"/>
                    <a:buChar char="–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90600" indent="-180975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1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>
                    <a:lnSpc>
                      <a:spcPct val="15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rgbClr val="3C479D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/>
                    <a:t>공간</a:t>
                  </a:r>
                  <a:r>
                    <a:rPr lang="en-US" altLang="ko-KR" sz="1600" dirty="0"/>
                    <a:t>(Space)</a:t>
                  </a:r>
                  <a:r>
                    <a:rPr lang="ko-KR" altLang="en-US" sz="1600" dirty="0"/>
                    <a:t>이란 원소들을 갖는 일종의 집합으로</a:t>
                  </a:r>
                  <a:r>
                    <a:rPr lang="en-US" altLang="ko-KR" sz="1600" dirty="0"/>
                    <a:t>, </a:t>
                  </a:r>
                  <a:r>
                    <a:rPr lang="ko-KR" altLang="en-US" sz="1600" dirty="0"/>
                    <a:t>이 공간에서는 원소들의 덧셈과 곱셈이 가능함</a:t>
                  </a:r>
                  <a:r>
                    <a:rPr lang="en-US" altLang="ko-KR" sz="1600" dirty="0"/>
                    <a:t>(</a:t>
                  </a:r>
                  <a:r>
                    <a:rPr lang="ko-KR" altLang="en-US" sz="1600" dirty="0"/>
                    <a:t>수학적으로는 ‘닫혀 있다’라고 표현</a:t>
                  </a:r>
                  <a:r>
                    <a:rPr lang="en-US" altLang="ko-KR" sz="1600" dirty="0"/>
                    <a:t>)</a:t>
                  </a:r>
                </a:p>
                <a:p>
                  <a:pPr lvl="1">
                    <a:lnSpc>
                      <a:spcPct val="15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rgbClr val="3C479D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/>
                    <a:t>임의의 벡터</a:t>
                  </a:r>
                  <a:r>
                    <a:rPr lang="en-US" altLang="ko-KR" sz="1600" dirty="0"/>
                    <a:t>(</a:t>
                  </a:r>
                  <a:r>
                    <a:rPr lang="ko-KR" altLang="en-US" sz="1600" dirty="0"/>
                    <a:t>크기와 방향을 가진 </a:t>
                  </a:r>
                  <a:r>
                    <a:rPr lang="ko-KR" altLang="en-US" sz="1600" dirty="0" err="1"/>
                    <a:t>물리량</a:t>
                  </a:r>
                  <a:r>
                    <a:rPr lang="en-US" altLang="ko-KR" sz="1600" dirty="0"/>
                    <a:t>)</a:t>
                  </a:r>
                  <a:r>
                    <a:rPr lang="ko-KR" altLang="en-US" sz="1600" dirty="0"/>
                    <a:t>들 </a:t>
                  </a:r>
                  <a:r>
                    <a:rPr lang="en-US" altLang="ko-KR" sz="1600" dirty="0"/>
                    <a:t>x, y ∈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ko-KR" altLang="en-US" sz="1600" dirty="0"/>
                    <a:t>과 임의의 스칼라</a:t>
                  </a:r>
                  <a:r>
                    <a:rPr lang="en-US" altLang="ko-KR" sz="1600" dirty="0"/>
                    <a:t>(</a:t>
                  </a:r>
                  <a:r>
                    <a:rPr lang="ko-KR" altLang="en-US" sz="1600" dirty="0"/>
                    <a:t>크기와 방향을 가진 벡터에 대비되는 개념으로</a:t>
                  </a:r>
                  <a:r>
                    <a:rPr lang="en-US" altLang="ko-KR" sz="1600" dirty="0"/>
                    <a:t>, </a:t>
                  </a:r>
                  <a:r>
                    <a:rPr lang="ko-KR" altLang="en-US" sz="1600" dirty="0"/>
                    <a:t>크기만 있고 방향은 없는 </a:t>
                  </a:r>
                  <a:r>
                    <a:rPr lang="ko-KR" altLang="en-US" sz="1600" dirty="0" err="1"/>
                    <a:t>물리량</a:t>
                  </a:r>
                  <a:r>
                    <a:rPr lang="en-US" altLang="ko-KR" sz="1600" dirty="0"/>
                    <a:t>) c ∈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600" dirty="0"/>
                    <a:t>이 있다고 가정해 보자</a:t>
                  </a:r>
                  <a:endParaRPr lang="en-US" altLang="ko-KR" sz="1600" dirty="0"/>
                </a:p>
                <a:p>
                  <a:pPr lvl="1">
                    <a:lnSpc>
                      <a:spcPct val="15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rgbClr val="3C479D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/>
                    <a:t>이때</a:t>
                  </a:r>
                  <a:r>
                    <a:rPr lang="en-US" altLang="ko-KR" sz="1600" dirty="0"/>
                    <a:t>, </a:t>
                  </a:r>
                  <a:r>
                    <a:rPr lang="ko-KR" altLang="en-US" sz="1600" dirty="0"/>
                    <a:t>벡터 공간 </a:t>
                  </a:r>
                  <a:r>
                    <a:rPr lang="en-US" altLang="ko-KR" sz="1600" dirty="0"/>
                    <a:t>V</a:t>
                  </a:r>
                  <a:r>
                    <a:rPr lang="ko-KR" altLang="en-US" sz="1600" dirty="0"/>
                    <a:t>를 </a:t>
                  </a:r>
                  <a:r>
                    <a:rPr lang="en-US" altLang="ko-KR" sz="1600" dirty="0"/>
                    <a:t>x</a:t>
                  </a:r>
                  <a:r>
                    <a:rPr lang="ko-KR" altLang="en-US" sz="1600" dirty="0"/>
                    <a:t>와 </a:t>
                  </a:r>
                  <a:r>
                    <a:rPr lang="en-US" altLang="ko-KR" sz="1600" dirty="0"/>
                    <a:t>y</a:t>
                  </a:r>
                  <a:r>
                    <a:rPr lang="ko-KR" altLang="en-US" sz="1600" dirty="0"/>
                    <a:t>를 원소로 갖는 집합</a:t>
                  </a:r>
                  <a:r>
                    <a:rPr lang="en-US" altLang="ko-KR" sz="1600" dirty="0"/>
                    <a:t>(x, y ∈ V)</a:t>
                  </a:r>
                  <a:r>
                    <a:rPr lang="ko-KR" altLang="en-US" sz="1600" dirty="0"/>
                    <a:t>이라고 할 때</a:t>
                  </a:r>
                  <a:r>
                    <a:rPr lang="en-US" altLang="ko-KR" sz="1600" dirty="0"/>
                    <a:t>, V</a:t>
                  </a:r>
                  <a:r>
                    <a:rPr lang="ko-KR" altLang="en-US" sz="1600" dirty="0"/>
                    <a:t>는 </a:t>
                  </a:r>
                  <a:r>
                    <a:rPr lang="en-US" altLang="ko-KR" sz="1600" dirty="0" err="1"/>
                    <a:t>x+y</a:t>
                  </a:r>
                  <a:r>
                    <a:rPr lang="en-US" altLang="ko-KR" sz="1600" dirty="0"/>
                    <a:t> ∈ V</a:t>
                  </a:r>
                  <a:r>
                    <a:rPr lang="ko-KR" altLang="en-US" sz="1600" dirty="0"/>
                    <a:t>와 </a:t>
                  </a:r>
                  <a:r>
                    <a:rPr lang="en-US" altLang="ko-KR" sz="1600" dirty="0"/>
                    <a:t>cx ∈ V</a:t>
                  </a:r>
                  <a:r>
                    <a:rPr lang="ko-KR" altLang="en-US" sz="1600" dirty="0"/>
                    <a:t>를 만족해야 함</a:t>
                  </a:r>
                  <a:endParaRPr lang="en-US" altLang="ko-KR" sz="1600" dirty="0"/>
                </a:p>
                <a:p>
                  <a:pPr lvl="1">
                    <a:lnSpc>
                      <a:spcPct val="15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rgbClr val="3C479D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600" dirty="0"/>
                    <a:t>즉 어떤 집합의 원소가 되는 벡터들의 덧셈과 곱셈을 모두 포함하는 집합이 벡터 공간임</a:t>
                  </a:r>
                </a:p>
              </p:txBody>
            </p:sp>
          </mc:Choice>
          <mc:Fallback xmlns="">
            <p:sp>
              <p:nvSpPr>
                <p:cNvPr id="7" name="내용 개체 틀 2">
                  <a:extLst>
                    <a:ext uri="{FF2B5EF4-FFF2-40B4-BE49-F238E27FC236}">
                      <a16:creationId xmlns:a16="http://schemas.microsoft.com/office/drawing/2014/main" id="{5C2F2757-3E3B-4518-A8CE-CA3865778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8239" y="2398007"/>
                  <a:ext cx="7772193" cy="2831193"/>
                </a:xfrm>
                <a:prstGeom prst="rect">
                  <a:avLst/>
                </a:prstGeom>
                <a:blipFill>
                  <a:blip r:embed="rId2"/>
                  <a:stretch>
                    <a:fillRect r="-471" b="-24583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4A9ACA-6C3F-4264-878C-CD32A70EAFAA}"/>
                </a:ext>
              </a:extLst>
            </p:cNvPr>
            <p:cNvSpPr/>
            <p:nvPr/>
          </p:nvSpPr>
          <p:spPr>
            <a:xfrm>
              <a:off x="683573" y="1844825"/>
              <a:ext cx="1511728" cy="43204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하나 더 알기</a:t>
              </a:r>
            </a:p>
          </p:txBody>
        </p:sp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AB576AAC-ECC9-4C61-AE8A-7D8E2B2E46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56715" y="1844825"/>
              <a:ext cx="5744941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lnSpc>
                  <a:spcPct val="15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n"/>
                <a:defRPr sz="1600" b="1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447675" indent="-180975" algn="l" rtl="0" eaLnBrk="0" fontAlgn="base" latinLnBrk="1" hangingPunct="0">
                <a:spcBef>
                  <a:spcPct val="20000"/>
                </a:spcBef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8650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Clr>
                  <a:schemeClr val="bg1">
                    <a:lumMod val="50000"/>
                  </a:schemeClr>
                </a:buClr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9625" indent="-180975" algn="l" rtl="0" eaLnBrk="0" fontAlgn="base" latinLnBrk="1" hangingPunct="0">
                <a:spcBef>
                  <a:spcPct val="20000"/>
                </a:spcBef>
                <a:spcAft>
                  <a:spcPts val="300"/>
                </a:spcAft>
                <a:buSzPct val="96000"/>
                <a:buFont typeface="Arial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90600" indent="-180975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300"/>
                </a:spcBef>
                <a:spcAft>
                  <a:spcPts val="300"/>
                </a:spcAft>
                <a:buClr>
                  <a:srgbClr val="3C479D"/>
                </a:buClr>
                <a:buNone/>
              </a:pPr>
              <a:r>
                <a:rPr lang="ko-KR" altLang="en-US" sz="2000" dirty="0"/>
                <a:t>벡터 공간</a:t>
              </a:r>
              <a:r>
                <a:rPr lang="en-US" altLang="ko-KR" sz="2000" dirty="0"/>
                <a:t>(Vector Space)</a:t>
              </a:r>
              <a:endParaRPr lang="en-US" altLang="ko-KR" sz="18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11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2176636"/>
          </a:xfrm>
        </p:spPr>
        <p:txBody>
          <a:bodyPr anchor="t"/>
          <a:lstStyle/>
          <a:p>
            <a:r>
              <a:rPr lang="ko-KR" altLang="en-US" sz="4000" dirty="0"/>
              <a:t>경제적 관점에서의</a:t>
            </a:r>
          </a:p>
          <a:p>
            <a:r>
              <a:rPr lang="ko-KR" altLang="en-US" sz="4000" dirty="0"/>
              <a:t>인공지능 동향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19572" y="2204864"/>
            <a:ext cx="7704856" cy="9389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781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FAMGA</a:t>
            </a:r>
            <a:r>
              <a:rPr lang="ko-KR" altLang="en-US" dirty="0"/>
              <a:t>로 대표되는 글로벌 </a:t>
            </a:r>
            <a:r>
              <a:rPr lang="en-US" altLang="ko-KR" dirty="0"/>
              <a:t>IT </a:t>
            </a:r>
            <a:r>
              <a:rPr lang="ko-KR" altLang="en-US" dirty="0"/>
              <a:t>기업들은 지난 </a:t>
            </a:r>
            <a:r>
              <a:rPr lang="en-US" altLang="ko-KR" dirty="0"/>
              <a:t>10</a:t>
            </a:r>
            <a:r>
              <a:rPr lang="ko-KR" altLang="en-US" dirty="0"/>
              <a:t>여 년간 인공지능 </a:t>
            </a:r>
            <a:r>
              <a:rPr lang="ko-KR" altLang="en-US" dirty="0" err="1"/>
              <a:t>스타트업을</a:t>
            </a:r>
            <a:r>
              <a:rPr lang="ko-KR" altLang="en-US" dirty="0"/>
              <a:t> 적극적으로 인수해 왔음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글로벌 </a:t>
            </a:r>
            <a:r>
              <a:rPr lang="en-US" altLang="ko-KR" dirty="0"/>
              <a:t>IT </a:t>
            </a:r>
            <a:r>
              <a:rPr lang="ko-KR" altLang="en-US" dirty="0"/>
              <a:t>기업들의 인수합병 건수는 </a:t>
            </a:r>
            <a:r>
              <a:rPr lang="en-US" altLang="ko-KR" dirty="0"/>
              <a:t>2010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 지속적으로 증가하는 추세</a:t>
            </a:r>
            <a:endParaRPr lang="en-US" altLang="ko-KR" dirty="0"/>
          </a:p>
        </p:txBody>
      </p:sp>
      <p:pic>
        <p:nvPicPr>
          <p:cNvPr id="6" name="그림 5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CAD6F7E-219B-3DA4-FE38-A85F69A3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3" y="3717032"/>
            <a:ext cx="7302773" cy="10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라우드스피커, 메가폰이(가) 표시된 사진&#10;&#10;자동 생성된 설명">
            <a:extLst>
              <a:ext uri="{FF2B5EF4-FFF2-40B4-BE49-F238E27FC236}">
                <a16:creationId xmlns:a16="http://schemas.microsoft.com/office/drawing/2014/main" id="{F8561E74-C69D-EA6B-591B-085A11164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348880"/>
            <a:ext cx="3856536" cy="37983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개방형 혁신</a:t>
            </a:r>
            <a:endParaRPr lang="en-US" altLang="ko-KR" b="1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한 기업이 처음부터 끝까지 기술을 </a:t>
            </a:r>
            <a:br>
              <a:rPr lang="en-US" altLang="ko-KR" dirty="0"/>
            </a:br>
            <a:r>
              <a:rPr lang="ko-KR" altLang="en-US" dirty="0"/>
              <a:t>개발하는 폐쇄형 혁신에 대비되는 말로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dirty="0"/>
              <a:t>오픈 이노베이션</a:t>
            </a:r>
            <a:r>
              <a:rPr lang="en-US" altLang="ko-KR" b="1" dirty="0"/>
              <a:t>(Open Innovation)</a:t>
            </a:r>
            <a:br>
              <a:rPr lang="en-US" altLang="ko-KR" b="1" dirty="0"/>
            </a:br>
            <a:r>
              <a:rPr lang="ko-KR" altLang="en-US" dirty="0"/>
              <a:t>이라고도 함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개방형 혁신은 기업이 생존을 위해 </a:t>
            </a:r>
            <a:br>
              <a:rPr lang="en-US" altLang="ko-KR" dirty="0"/>
            </a:br>
            <a:r>
              <a:rPr lang="ko-KR" altLang="en-US" dirty="0"/>
              <a:t>미래 핵심기술을 공동 개발하는 </a:t>
            </a:r>
            <a:br>
              <a:rPr lang="en-US" altLang="ko-KR" dirty="0"/>
            </a:br>
            <a:r>
              <a:rPr lang="ko-KR" altLang="en-US" dirty="0"/>
              <a:t>높은 수준의 협력이라고 할 수 있음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대표적인 것이 기업 간의 인수합병임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5809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글로벌 </a:t>
            </a:r>
            <a:r>
              <a:rPr lang="en-US" altLang="ko-KR" dirty="0"/>
              <a:t>IT </a:t>
            </a:r>
            <a:r>
              <a:rPr lang="ko-KR" altLang="en-US" dirty="0"/>
              <a:t>기업들은 대부분 인수합병을 통해 발전해 왔음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아이폰의 안면인식 시스템인 ‘페이스 </a:t>
            </a:r>
            <a:r>
              <a:rPr lang="en-US" altLang="ko-KR" dirty="0"/>
              <a:t>ID’</a:t>
            </a:r>
            <a:r>
              <a:rPr lang="ko-KR" altLang="en-US" dirty="0"/>
              <a:t>와 음성 인식 기능 ‘시리</a:t>
            </a:r>
            <a:r>
              <a:rPr lang="en-US" altLang="ko-KR" dirty="0"/>
              <a:t>(Siri)’, </a:t>
            </a:r>
            <a:r>
              <a:rPr lang="ko-KR" altLang="en-US" dirty="0"/>
              <a:t>구글의 ‘알파고</a:t>
            </a:r>
            <a:r>
              <a:rPr lang="en-US" altLang="ko-KR" dirty="0"/>
              <a:t>’ </a:t>
            </a:r>
            <a:r>
              <a:rPr lang="ko-KR" altLang="en-US" dirty="0"/>
              <a:t>등은 모두 </a:t>
            </a:r>
            <a:r>
              <a:rPr lang="en-US" altLang="ko-KR" dirty="0"/>
              <a:t>AI </a:t>
            </a:r>
            <a:r>
              <a:rPr lang="ko-KR" altLang="en-US" dirty="0"/>
              <a:t>스타트 업을 인수하여 탄생한 서비스들</a:t>
            </a:r>
            <a:endParaRPr lang="en-US" altLang="ko-KR" dirty="0"/>
          </a:p>
        </p:txBody>
      </p:sp>
      <p:pic>
        <p:nvPicPr>
          <p:cNvPr id="5" name="그림 4" descr="사람, 인간의 얼굴, 의류, 벽이(가) 표시된 사진&#10;&#10;자동 생성된 설명">
            <a:extLst>
              <a:ext uri="{FF2B5EF4-FFF2-40B4-BE49-F238E27FC236}">
                <a16:creationId xmlns:a16="http://schemas.microsoft.com/office/drawing/2014/main" id="{65828993-1556-0EDC-06C9-7670F76F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27" y="3356992"/>
            <a:ext cx="46335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3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애플</a:t>
            </a:r>
            <a:r>
              <a:rPr lang="en-US" altLang="ko-KR" b="1" dirty="0"/>
              <a:t>(Apple)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2017</a:t>
            </a:r>
            <a:r>
              <a:rPr lang="ko-KR" altLang="en-US" dirty="0"/>
              <a:t>년 안면인식 기술 스타트업 </a:t>
            </a:r>
            <a:r>
              <a:rPr lang="ko-KR" altLang="en-US" dirty="0" err="1"/>
              <a:t>리얼페이스</a:t>
            </a:r>
            <a:r>
              <a:rPr lang="en-US" altLang="ko-KR" dirty="0"/>
              <a:t>(</a:t>
            </a:r>
            <a:r>
              <a:rPr lang="en-US" altLang="ko-KR" dirty="0" err="1"/>
              <a:t>RealFace</a:t>
            </a:r>
            <a:r>
              <a:rPr lang="en-US" altLang="ko-KR" dirty="0"/>
              <a:t>) </a:t>
            </a:r>
            <a:r>
              <a:rPr lang="ko-KR" altLang="en-US" dirty="0"/>
              <a:t>등을 포함하여 </a:t>
            </a:r>
            <a:r>
              <a:rPr lang="en-US" altLang="ko-KR" dirty="0"/>
              <a:t>19</a:t>
            </a:r>
            <a:r>
              <a:rPr lang="ko-KR" altLang="en-US" dirty="0"/>
              <a:t>곳의 </a:t>
            </a:r>
            <a:r>
              <a:rPr lang="en-US" altLang="ko-KR" dirty="0"/>
              <a:t>AI </a:t>
            </a:r>
            <a:r>
              <a:rPr lang="ko-KR" altLang="en-US" dirty="0" err="1"/>
              <a:t>스타트업을</a:t>
            </a:r>
            <a:r>
              <a:rPr lang="ko-KR" altLang="en-US" dirty="0"/>
              <a:t> 인수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2018</a:t>
            </a:r>
            <a:r>
              <a:rPr lang="ko-KR" altLang="en-US" dirty="0"/>
              <a:t>년 말에는 시리</a:t>
            </a:r>
            <a:r>
              <a:rPr lang="en-US" altLang="ko-KR" dirty="0"/>
              <a:t>(Siri) </a:t>
            </a:r>
            <a:r>
              <a:rPr lang="ko-KR" altLang="en-US" dirty="0"/>
              <a:t>개선을 위해 전직 구글 엔지니어 </a:t>
            </a:r>
            <a:r>
              <a:rPr lang="en-US" altLang="ko-KR" dirty="0"/>
              <a:t>3</a:t>
            </a:r>
            <a:r>
              <a:rPr lang="ko-KR" altLang="en-US" dirty="0"/>
              <a:t>명이 설립한 </a:t>
            </a:r>
            <a:r>
              <a:rPr lang="ko-KR" altLang="en-US" dirty="0" err="1"/>
              <a:t>머신러닝</a:t>
            </a:r>
            <a:r>
              <a:rPr lang="ko-KR" altLang="en-US" dirty="0"/>
              <a:t> 스타트업 </a:t>
            </a:r>
            <a:r>
              <a:rPr lang="ko-KR" altLang="en-US" dirty="0" err="1"/>
              <a:t>레이저라이크</a:t>
            </a:r>
            <a:r>
              <a:rPr lang="en-US" altLang="ko-KR" dirty="0"/>
              <a:t>(</a:t>
            </a:r>
            <a:r>
              <a:rPr lang="en-US" altLang="ko-KR" dirty="0" err="1"/>
              <a:t>Laserlike</a:t>
            </a:r>
            <a:r>
              <a:rPr lang="en-US" altLang="ko-KR" dirty="0"/>
              <a:t>)</a:t>
            </a:r>
            <a:r>
              <a:rPr lang="ko-KR" altLang="en-US" dirty="0"/>
              <a:t>를 인수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2019</a:t>
            </a:r>
            <a:r>
              <a:rPr lang="ko-KR" altLang="en-US" dirty="0"/>
              <a:t>년 한 해 동안 애플 주가는 </a:t>
            </a:r>
            <a:r>
              <a:rPr lang="en-US" altLang="ko-KR" dirty="0"/>
              <a:t>85% </a:t>
            </a:r>
            <a:r>
              <a:rPr lang="ko-KR" altLang="en-US" dirty="0"/>
              <a:t>넘게 올라 시가 총액은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3,500</a:t>
            </a:r>
            <a:r>
              <a:rPr lang="ko-KR" altLang="en-US" dirty="0"/>
              <a:t>만 달러까지 치솟았음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201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구글</a:t>
            </a:r>
            <a:r>
              <a:rPr lang="en-US" altLang="ko-KR" b="1" dirty="0"/>
              <a:t>(Google)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알파고를 만든 건 </a:t>
            </a:r>
            <a:r>
              <a:rPr lang="en-US" altLang="ko-KR" dirty="0"/>
              <a:t>2014</a:t>
            </a:r>
            <a:r>
              <a:rPr lang="ko-KR" altLang="en-US" dirty="0"/>
              <a:t>년 구글이 사들인 영국 </a:t>
            </a:r>
            <a:r>
              <a:rPr lang="ko-KR" altLang="en-US" dirty="0" err="1"/>
              <a:t>딥마인드</a:t>
            </a:r>
            <a:r>
              <a:rPr lang="en-US" altLang="ko-KR" dirty="0"/>
              <a:t>(Deep Mind)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 </a:t>
            </a:r>
            <a:r>
              <a:rPr lang="ko-KR" altLang="en-US" dirty="0"/>
              <a:t>비서 ‘구글 어시 </a:t>
            </a:r>
            <a:r>
              <a:rPr lang="ko-KR" altLang="en-US" dirty="0" err="1"/>
              <a:t>스턴트’가</a:t>
            </a:r>
            <a:r>
              <a:rPr lang="ko-KR" altLang="en-US" dirty="0"/>
              <a:t> 예전보다 자연스러운 것은 자연어 처리 전문 </a:t>
            </a:r>
            <a:r>
              <a:rPr lang="ko-KR" altLang="en-US" dirty="0" err="1"/>
              <a:t>스타트업인</a:t>
            </a:r>
            <a:r>
              <a:rPr lang="ko-KR" altLang="en-US" dirty="0"/>
              <a:t> </a:t>
            </a:r>
            <a:r>
              <a:rPr lang="en-US" altLang="ko-KR" dirty="0"/>
              <a:t>API.ai</a:t>
            </a:r>
            <a:r>
              <a:rPr lang="ko-KR" altLang="en-US" dirty="0"/>
              <a:t>에 투자한 덕분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구글은 다양한 </a:t>
            </a:r>
            <a:r>
              <a:rPr lang="ko-KR" altLang="en-US" dirty="0" err="1"/>
              <a:t>스타트업을</a:t>
            </a:r>
            <a:r>
              <a:rPr lang="ko-KR" altLang="en-US" dirty="0"/>
              <a:t> </a:t>
            </a:r>
            <a:r>
              <a:rPr lang="ko-KR" altLang="en-US" dirty="0" err="1"/>
              <a:t>인수합병하여</a:t>
            </a:r>
            <a:r>
              <a:rPr lang="ko-KR" altLang="en-US" dirty="0"/>
              <a:t> 독보적인 인공지능 왕국 구축 중</a:t>
            </a:r>
            <a:endParaRPr lang="en-US" altLang="ko-KR" dirty="0"/>
          </a:p>
        </p:txBody>
      </p:sp>
      <p:pic>
        <p:nvPicPr>
          <p:cNvPr id="6" name="그림 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9198E58-11FC-0577-3914-ADFE78C55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90" y="4077072"/>
            <a:ext cx="5809220" cy="27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2010~2019</a:t>
            </a:r>
            <a:r>
              <a:rPr lang="ko-KR" altLang="en-US" dirty="0"/>
              <a:t>년간 </a:t>
            </a:r>
            <a:r>
              <a:rPr lang="en-US" altLang="ko-KR" dirty="0"/>
              <a:t>AI </a:t>
            </a:r>
            <a:r>
              <a:rPr lang="ko-KR" altLang="en-US" dirty="0"/>
              <a:t>스타트업 인수 건수는 </a:t>
            </a:r>
            <a:r>
              <a:rPr lang="en-US" altLang="ko-KR" dirty="0"/>
              <a:t>635</a:t>
            </a:r>
            <a:r>
              <a:rPr lang="ko-KR" altLang="en-US" dirty="0"/>
              <a:t>건에 달했으며</a:t>
            </a:r>
            <a:r>
              <a:rPr lang="en-US" altLang="ko-KR" dirty="0"/>
              <a:t>, </a:t>
            </a:r>
            <a:r>
              <a:rPr lang="ko-KR" altLang="en-US" dirty="0"/>
              <a:t>인수 속도는 점점 빨라지고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하지만 인수 기업이 다양해지고 또 늘고 있다고는 해도</a:t>
            </a:r>
            <a:r>
              <a:rPr lang="en-US" altLang="ko-KR" dirty="0"/>
              <a:t>, </a:t>
            </a:r>
            <a:r>
              <a:rPr lang="ko-KR" altLang="en-US" dirty="0"/>
              <a:t>선두권은 역시 </a:t>
            </a:r>
            <a:r>
              <a:rPr lang="en-US" altLang="ko-KR" dirty="0"/>
              <a:t>FAMGA</a:t>
            </a:r>
            <a:r>
              <a:rPr lang="ko-KR" altLang="en-US" dirty="0"/>
              <a:t>가 지키고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FAMGA</a:t>
            </a:r>
            <a:r>
              <a:rPr lang="ko-KR" altLang="en-US" dirty="0"/>
              <a:t>가 적극적인 인수에 뛰어드는 이유는 인공지능 분야에서의 경쟁 우위를 지렛대 삼아 기업의 가치를 더욱 높이기 위해서임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824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48A59DE-E146-D9A2-58CD-246E79F1C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89" y="1844824"/>
            <a:ext cx="6718422" cy="46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4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 기업 간 인수합병 활성화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국내에서 가장 선도적인 행보를 보이는 기업은 삼성전자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삼성전자는 한국 외에도</a:t>
            </a:r>
            <a:r>
              <a:rPr lang="en-US" altLang="ko-KR" dirty="0"/>
              <a:t> </a:t>
            </a:r>
            <a:r>
              <a:rPr lang="ko-KR" altLang="en-US" dirty="0"/>
              <a:t>해외에 인공지능 인재 확보를 위해 공격적으로 연구소를 설립 중</a:t>
            </a:r>
            <a:endParaRPr lang="en-US" altLang="ko-KR" dirty="0"/>
          </a:p>
        </p:txBody>
      </p:sp>
      <p:pic>
        <p:nvPicPr>
          <p:cNvPr id="6" name="그림 5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1CEF491-62C5-FF34-EA30-82E0505DB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03" y="3356992"/>
            <a:ext cx="62331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49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80920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기업 간의 컨소시엄 확산 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 </a:t>
            </a:r>
            <a:r>
              <a:rPr lang="ko-KR" altLang="en-US" dirty="0" err="1"/>
              <a:t>유니콘이</a:t>
            </a:r>
            <a:r>
              <a:rPr lang="ko-KR" altLang="en-US" dirty="0"/>
              <a:t> 가장 많은 국가들의 순위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상위권에는 이미 인공지능으로 두각을 드러낸 나라들</a:t>
            </a:r>
            <a:endParaRPr lang="en-US" altLang="ko-KR" dirty="0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D133AA2-39B9-F054-E40E-C656D114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44" y="2924944"/>
            <a:ext cx="5096112" cy="38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74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기업 간의 컨소시엄 확산 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우리나라는 인공지능 관련</a:t>
            </a:r>
            <a:r>
              <a:rPr lang="en-US" altLang="ko-KR" dirty="0"/>
              <a:t> </a:t>
            </a:r>
            <a:r>
              <a:rPr lang="ko-KR" altLang="en-US" dirty="0"/>
              <a:t>선점 전쟁에서 많이 뒤처진 상태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이에 대한 해결책으로 컨소시엄</a:t>
            </a:r>
            <a:r>
              <a:rPr lang="en-US" altLang="ko-KR" dirty="0"/>
              <a:t>(Consortium)</a:t>
            </a:r>
            <a:r>
              <a:rPr lang="ko-KR" altLang="en-US" dirty="0"/>
              <a:t>을 통한 역량 강화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삼성전자</a:t>
            </a:r>
            <a:r>
              <a:rPr lang="en-US" altLang="ko-KR" dirty="0"/>
              <a:t>, SKT, </a:t>
            </a:r>
            <a:r>
              <a:rPr lang="ko-KR" altLang="en-US" dirty="0"/>
              <a:t>카카오 등 한국을 대표하는 </a:t>
            </a:r>
            <a:r>
              <a:rPr lang="en-US" altLang="ko-KR" dirty="0"/>
              <a:t>IT </a:t>
            </a:r>
            <a:r>
              <a:rPr lang="ko-KR" altLang="en-US" dirty="0"/>
              <a:t>기업 </a:t>
            </a:r>
            <a:r>
              <a:rPr lang="en-US" altLang="ko-KR" dirty="0"/>
              <a:t>3</a:t>
            </a:r>
            <a:r>
              <a:rPr lang="ko-KR" altLang="en-US" dirty="0"/>
              <a:t>사가 인공지능 기술을 이용한 사회 안전에 기여하기 위해 컨소시엄 구성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3</a:t>
            </a:r>
            <a:r>
              <a:rPr lang="ko-KR" altLang="en-US" dirty="0"/>
              <a:t>사는 ‘</a:t>
            </a:r>
            <a:r>
              <a:rPr lang="en-US" altLang="ko-KR" dirty="0"/>
              <a:t>AI </a:t>
            </a:r>
            <a:r>
              <a:rPr lang="ko-KR" altLang="en-US" dirty="0" err="1"/>
              <a:t>동맹’으로</a:t>
            </a:r>
            <a:r>
              <a:rPr lang="ko-KR" altLang="en-US" dirty="0"/>
              <a:t> 각 사가 가진 핵심 역량을 모아 미래 인공지능 기술개발</a:t>
            </a:r>
            <a:r>
              <a:rPr lang="en-US" altLang="ko-KR" dirty="0"/>
              <a:t>, </a:t>
            </a:r>
            <a:r>
              <a:rPr lang="ko-KR" altLang="en-US" dirty="0"/>
              <a:t>사회적 난제 해결</a:t>
            </a:r>
            <a:r>
              <a:rPr lang="en-US" altLang="ko-KR" dirty="0"/>
              <a:t>, </a:t>
            </a:r>
            <a:r>
              <a:rPr lang="ko-KR" altLang="en-US" dirty="0"/>
              <a:t>인공지능 기술 저변 확대를 공동 추진할 것이라고 발표</a:t>
            </a:r>
            <a:endParaRPr lang="en-US" altLang="ko-KR" dirty="0"/>
          </a:p>
        </p:txBody>
      </p:sp>
      <p:pic>
        <p:nvPicPr>
          <p:cNvPr id="6" name="그림 5" descr="텍스트, 폰트, 도표, 로고이(가) 표시된 사진&#10;&#10;자동 생성된 설명">
            <a:extLst>
              <a:ext uri="{FF2B5EF4-FFF2-40B4-BE49-F238E27FC236}">
                <a16:creationId xmlns:a16="http://schemas.microsoft.com/office/drawing/2014/main" id="{50AB85A3-AD8A-CA2D-2248-3A8A5C4A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4437112"/>
            <a:ext cx="4781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41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03. </a:t>
            </a:r>
            <a:r>
              <a:rPr lang="ko-KR" altLang="en-US" dirty="0"/>
              <a:t>경제적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기업 간의 컨소시엄 확산 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과학기술정보통신부가 주도하여 </a:t>
            </a:r>
            <a:r>
              <a:rPr lang="en-US" altLang="ko-KR" dirty="0"/>
              <a:t>2029</a:t>
            </a:r>
            <a:r>
              <a:rPr lang="ko-KR" altLang="en-US" dirty="0"/>
              <a:t>년까지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96</a:t>
            </a:r>
            <a:r>
              <a:rPr lang="ko-KR" altLang="en-US" dirty="0"/>
              <a:t>억 원이 투입되는 차세대 지능형반도체 기술개발 사업 중 </a:t>
            </a:r>
            <a:r>
              <a:rPr lang="en-US" altLang="ko-KR" dirty="0"/>
              <a:t>2020</a:t>
            </a:r>
            <a:r>
              <a:rPr lang="ko-KR" altLang="en-US" dirty="0"/>
              <a:t>년 신규 과제에서 컨소시엄을 통한 기업들의 협력이 두드러졌음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서버 분야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SKT </a:t>
            </a:r>
            <a:r>
              <a:rPr lang="ko-KR" altLang="en-US" dirty="0"/>
              <a:t>총괄로 </a:t>
            </a:r>
            <a:r>
              <a:rPr lang="en-US" altLang="ko-KR" dirty="0"/>
              <a:t>SK</a:t>
            </a:r>
            <a:r>
              <a:rPr lang="ko-KR" altLang="en-US" dirty="0"/>
              <a:t>하이닉스와 서울대</a:t>
            </a:r>
            <a:r>
              <a:rPr lang="en-US" altLang="ko-KR" dirty="0"/>
              <a:t>, </a:t>
            </a:r>
            <a:r>
              <a:rPr lang="ko-KR" altLang="en-US" dirty="0"/>
              <a:t>전자부품연구원</a:t>
            </a:r>
            <a:r>
              <a:rPr lang="en-US" altLang="ko-KR" dirty="0"/>
              <a:t>(KETI) </a:t>
            </a:r>
            <a:r>
              <a:rPr lang="ko-KR" altLang="en-US" dirty="0"/>
              <a:t>등 총 </a:t>
            </a:r>
            <a:r>
              <a:rPr lang="en-US" altLang="ko-KR" dirty="0"/>
              <a:t>15</a:t>
            </a:r>
            <a:r>
              <a:rPr lang="ko-KR" altLang="en-US" dirty="0"/>
              <a:t>개 산학연 컨소시엄이 선정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모바일 분야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텔레칩스</a:t>
            </a:r>
            <a:r>
              <a:rPr lang="ko-KR" altLang="en-US" dirty="0"/>
              <a:t> 등 </a:t>
            </a:r>
            <a:r>
              <a:rPr lang="en-US" altLang="ko-KR" dirty="0"/>
              <a:t>11</a:t>
            </a:r>
            <a:r>
              <a:rPr lang="ko-KR" altLang="en-US" dirty="0"/>
              <a:t>개 산학연이 자율주행차 </a:t>
            </a:r>
            <a:r>
              <a:rPr lang="en-US" altLang="ko-KR" dirty="0"/>
              <a:t>· </a:t>
            </a:r>
            <a:r>
              <a:rPr lang="ko-KR" altLang="en-US" dirty="0" err="1"/>
              <a:t>드론</a:t>
            </a:r>
            <a:r>
              <a:rPr lang="ko-KR" altLang="en-US" dirty="0"/>
              <a:t> 등 모바일 기기에 활용 가능한 </a:t>
            </a:r>
            <a:r>
              <a:rPr lang="en-US" altLang="ko-KR" dirty="0"/>
              <a:t>AI </a:t>
            </a:r>
            <a:r>
              <a:rPr lang="ko-KR" altLang="en-US" dirty="0"/>
              <a:t>반도체를 개발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엣지</a:t>
            </a:r>
            <a:r>
              <a:rPr lang="ko-KR" altLang="en-US" dirty="0"/>
              <a:t> 분야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넥스트칩</a:t>
            </a:r>
            <a:r>
              <a:rPr lang="ko-KR" altLang="en-US" dirty="0"/>
              <a:t> 등 </a:t>
            </a:r>
            <a:r>
              <a:rPr lang="en-US" altLang="ko-KR" dirty="0"/>
              <a:t>17</a:t>
            </a:r>
            <a:r>
              <a:rPr lang="ko-KR" altLang="en-US" dirty="0"/>
              <a:t>개 기관 컨소시엄이 사물인터넷</a:t>
            </a:r>
            <a:r>
              <a:rPr lang="en-US" altLang="ko-KR" dirty="0"/>
              <a:t> </a:t>
            </a:r>
            <a:r>
              <a:rPr lang="ko-KR" altLang="en-US" dirty="0"/>
              <a:t>기기를 위한 </a:t>
            </a:r>
            <a:r>
              <a:rPr lang="en-US" altLang="ko-KR" dirty="0"/>
              <a:t>AI </a:t>
            </a:r>
            <a:r>
              <a:rPr lang="ko-KR" altLang="en-US" dirty="0"/>
              <a:t>반도체를 만들고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67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2176636"/>
          </a:xfrm>
        </p:spPr>
        <p:txBody>
          <a:bodyPr anchor="t"/>
          <a:lstStyle/>
          <a:p>
            <a:r>
              <a:rPr lang="ko-KR" altLang="en-US" sz="4000" dirty="0"/>
              <a:t>사회적 관점에서의</a:t>
            </a:r>
          </a:p>
          <a:p>
            <a:r>
              <a:rPr lang="ko-KR" altLang="en-US" sz="4000" dirty="0"/>
              <a:t>인공지능 동향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719572" y="2204864"/>
            <a:ext cx="7704856" cy="9389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86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생산성과 범용성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생산성</a:t>
            </a:r>
            <a:r>
              <a:rPr lang="en-US" altLang="ko-KR" b="1" dirty="0"/>
              <a:t>(Productivity)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토지</a:t>
            </a:r>
            <a:r>
              <a:rPr lang="en-US" altLang="ko-KR" dirty="0"/>
              <a:t>, </a:t>
            </a:r>
            <a:r>
              <a:rPr lang="ko-KR" altLang="en-US" dirty="0"/>
              <a:t>자본</a:t>
            </a:r>
            <a:r>
              <a:rPr lang="en-US" altLang="ko-KR" dirty="0"/>
              <a:t>, </a:t>
            </a:r>
            <a:r>
              <a:rPr lang="ko-KR" altLang="en-US" dirty="0"/>
              <a:t>노동력 등 생산의 여러 요소들이 투입된 양과 그것으로써 이루어진 생산물인 산출량의 비율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생산성 </a:t>
            </a:r>
            <a:r>
              <a:rPr lang="en-US" altLang="ko-KR" dirty="0"/>
              <a:t>3</a:t>
            </a:r>
            <a:r>
              <a:rPr lang="ko-KR" altLang="en-US" dirty="0"/>
              <a:t>요소 중 유동성이 가장 높은 것은 노동력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로봇의 도입이 </a:t>
            </a:r>
            <a:r>
              <a:rPr lang="ko-KR" altLang="en-US" dirty="0" err="1"/>
              <a:t>노동비</a:t>
            </a:r>
            <a:r>
              <a:rPr lang="ko-KR" altLang="en-US" dirty="0"/>
              <a:t> 절감에 효과가 높기 때문에 기업은 인력을 인공지능 로봇으로 대체하고 있음</a:t>
            </a:r>
            <a:endParaRPr lang="en-US" altLang="ko-KR" dirty="0"/>
          </a:p>
        </p:txBody>
      </p:sp>
      <p:pic>
        <p:nvPicPr>
          <p:cNvPr id="6" name="그림 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40C390B-1AAA-C1FE-F2C3-F7A8F300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0" y="4437112"/>
            <a:ext cx="6612979" cy="21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7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생산성과 범용성</a:t>
            </a:r>
            <a:endParaRPr lang="en-US" altLang="ko-KR" sz="2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2025</a:t>
            </a:r>
            <a:r>
              <a:rPr lang="ko-KR" altLang="en-US" dirty="0"/>
              <a:t>년 산업용 로봇 도입에 따른 인건비 </a:t>
            </a:r>
            <a:r>
              <a:rPr lang="ko-KR" altLang="en-US" dirty="0" err="1"/>
              <a:t>절감률</a:t>
            </a:r>
            <a:r>
              <a:rPr lang="ko-KR" altLang="en-US" dirty="0"/>
              <a:t> 예측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한국의 인건비 </a:t>
            </a:r>
            <a:r>
              <a:rPr lang="ko-KR" altLang="en-US" dirty="0" err="1"/>
              <a:t>절감률은</a:t>
            </a:r>
            <a:r>
              <a:rPr lang="ko-KR" altLang="en-US" dirty="0"/>
              <a:t> </a:t>
            </a:r>
            <a:r>
              <a:rPr lang="en-US" altLang="ko-KR" dirty="0"/>
              <a:t>33%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전체 평균 </a:t>
            </a:r>
            <a:r>
              <a:rPr lang="en-US" altLang="ko-KR" dirty="0"/>
              <a:t>16%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이는 지속적으로 가격이 하락하는 로봇으로 인력을 대체했을 때 인건비가 크게 절감될 수 있음을 의미</a:t>
            </a:r>
            <a:endParaRPr lang="en-US" altLang="ko-KR" dirty="0"/>
          </a:p>
        </p:txBody>
      </p:sp>
      <p:pic>
        <p:nvPicPr>
          <p:cNvPr id="5" name="그림 4" descr="텍스트, 라인, 폰트, 그래프이(가) 표시된 사진&#10;&#10;자동 생성된 설명">
            <a:extLst>
              <a:ext uri="{FF2B5EF4-FFF2-40B4-BE49-F238E27FC236}">
                <a16:creationId xmlns:a16="http://schemas.microsoft.com/office/drawing/2014/main" id="{C90998CA-1861-5A88-CD49-5820D1BBC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87556"/>
            <a:ext cx="6638702" cy="30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28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생산성과 범용성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실제로 </a:t>
            </a:r>
            <a:r>
              <a:rPr lang="en-US" altLang="ko-KR" dirty="0"/>
              <a:t>BCG </a:t>
            </a:r>
            <a:r>
              <a:rPr lang="ko-KR" altLang="en-US" dirty="0"/>
              <a:t>리포트에 따르면 제조업 국가 중 인도네시아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대만</a:t>
            </a:r>
            <a:r>
              <a:rPr lang="en-US" altLang="ko-KR" dirty="0"/>
              <a:t>, </a:t>
            </a:r>
            <a:r>
              <a:rPr lang="ko-KR" altLang="en-US" dirty="0"/>
              <a:t>대한민국이 가장 적극적으로 로봇 자동화를 받아들이고 있는 것으로 조사됨</a:t>
            </a:r>
            <a:endParaRPr lang="en-US" altLang="ko-KR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C5383AC-FDBC-25A3-5DCB-AA87A0B1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0" y="2852936"/>
            <a:ext cx="7450659" cy="35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7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인공지능의 생산성과 범용성</a:t>
            </a:r>
            <a:endParaRPr lang="en-US" altLang="ko-KR" sz="2400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지금도 기업들은 빠른 속도로 인공지능과 로봇을 도입 중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그 범위는 특정 응용 분야에 국한되지 않고</a:t>
            </a:r>
            <a:r>
              <a:rPr lang="en-US" altLang="ko-KR" dirty="0"/>
              <a:t>, </a:t>
            </a:r>
            <a:r>
              <a:rPr lang="ko-KR" altLang="en-US" dirty="0"/>
              <a:t>다양한 분야에 효과적으로 적용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인공지능이 산업 어떤 분야에도 적용할 수 있는 범용성을 지니고 있기 때문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5" name="그림 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10212F99-5D90-DC35-2C7A-98C3692F1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28975"/>
            <a:ext cx="6858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4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인공지능의 사회적 영향</a:t>
            </a:r>
            <a:endParaRPr lang="en-US" altLang="ko-KR" sz="2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BD45B1-508A-9048-EB72-0F20201548A6}"/>
              </a:ext>
            </a:extLst>
          </p:cNvPr>
          <p:cNvGrpSpPr/>
          <p:nvPr/>
        </p:nvGrpSpPr>
        <p:grpSpPr>
          <a:xfrm>
            <a:off x="1246460" y="1916832"/>
            <a:ext cx="6651079" cy="4459907"/>
            <a:chOff x="657225" y="1052736"/>
            <a:chExt cx="7829550" cy="5250135"/>
          </a:xfrm>
        </p:grpSpPr>
        <p:pic>
          <p:nvPicPr>
            <p:cNvPr id="6" name="그림 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D29C2BE-4CF3-2021-9595-BCDF862D9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25" y="1052736"/>
              <a:ext cx="7829550" cy="3390900"/>
            </a:xfrm>
            <a:prstGeom prst="rect">
              <a:avLst/>
            </a:prstGeom>
          </p:spPr>
        </p:pic>
        <p:pic>
          <p:nvPicPr>
            <p:cNvPr id="10" name="그림 9" descr="텍스트, 폰트, 스크린샷, 영수증이(가) 표시된 사진&#10;&#10;자동 생성된 설명">
              <a:extLst>
                <a:ext uri="{FF2B5EF4-FFF2-40B4-BE49-F238E27FC236}">
                  <a16:creationId xmlns:a16="http://schemas.microsoft.com/office/drawing/2014/main" id="{4CE14729-740E-1035-6984-BD190F7E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25" y="4293096"/>
              <a:ext cx="7829550" cy="2009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80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유럽연합</a:t>
            </a:r>
            <a:r>
              <a:rPr lang="en-US" altLang="ko-KR" sz="2000" b="1" dirty="0">
                <a:solidFill>
                  <a:srgbClr val="002060"/>
                </a:solidFill>
              </a:rPr>
              <a:t>(EU)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유럽연합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EU)</a:t>
            </a:r>
            <a:r>
              <a:rPr lang="ko-KR" altLang="en-US" dirty="0"/>
              <a:t>은 회원국 다수를 위한 인공지능 관련 사업 및 활동 수행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2020</a:t>
            </a:r>
            <a:r>
              <a:rPr lang="ko-KR" altLang="en-US" dirty="0"/>
              <a:t>년에 발표된 ‘</a:t>
            </a:r>
            <a:r>
              <a:rPr lang="en-US" altLang="ko-KR" dirty="0"/>
              <a:t>AI·</a:t>
            </a:r>
            <a:r>
              <a:rPr lang="ko-KR" altLang="en-US" dirty="0"/>
              <a:t>데이터 전략’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인공지능의 성장을 통제 가능한 수준으로 제한 및 데이터 단일 시장 등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‘</a:t>
            </a:r>
            <a:r>
              <a:rPr lang="ko-KR" altLang="en-US" dirty="0"/>
              <a:t>유럽연합 </a:t>
            </a:r>
            <a:r>
              <a:rPr lang="en-US" altLang="ko-KR" dirty="0"/>
              <a:t>AI </a:t>
            </a:r>
            <a:r>
              <a:rPr lang="ko-KR" altLang="en-US" dirty="0"/>
              <a:t>접근 방식 백서</a:t>
            </a:r>
            <a:r>
              <a:rPr lang="en-US" altLang="ko-KR" dirty="0"/>
              <a:t>’</a:t>
            </a:r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유럽에서 인공지능의 우수성과 신뢰성을 증진시키기 위한 전략 제시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2023</a:t>
            </a:r>
            <a:r>
              <a:rPr lang="ko-KR" altLang="en-US" dirty="0"/>
              <a:t>년에 ‘</a:t>
            </a:r>
            <a:r>
              <a:rPr lang="en-US" altLang="ko-KR" dirty="0"/>
              <a:t>AI </a:t>
            </a:r>
            <a:r>
              <a:rPr lang="ko-KR" altLang="en-US" dirty="0"/>
              <a:t>법</a:t>
            </a:r>
            <a:r>
              <a:rPr lang="en-US" altLang="ko-KR" dirty="0"/>
              <a:t>(AI Act)’ </a:t>
            </a:r>
            <a:r>
              <a:rPr lang="ko-KR" altLang="en-US" dirty="0"/>
              <a:t>법안 합의</a:t>
            </a:r>
            <a:endParaRPr lang="en-US" altLang="ko-KR" dirty="0"/>
          </a:p>
        </p:txBody>
      </p:sp>
      <p:pic>
        <p:nvPicPr>
          <p:cNvPr id="6" name="그림 5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32EEE11-D652-1170-1E98-7ACC4055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062" y="4941168"/>
            <a:ext cx="3457876" cy="18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15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인공지능의 사회적 영향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의료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기반의 진료 </a:t>
            </a:r>
            <a:r>
              <a:rPr lang="en-US" altLang="ko-KR" dirty="0"/>
              <a:t>·</a:t>
            </a:r>
            <a:r>
              <a:rPr lang="ko-KR" altLang="en-US" dirty="0"/>
              <a:t>진단으로 의사의 업무효율성이 높아지고</a:t>
            </a:r>
            <a:r>
              <a:rPr lang="en-US" altLang="ko-KR" dirty="0"/>
              <a:t>, </a:t>
            </a:r>
            <a:r>
              <a:rPr lang="ko-KR" altLang="en-US" dirty="0"/>
              <a:t>데이터를 기반으로 환자 상태에 대한 실시간 확인이 가능하기 때문에 개개인의 삶의 질은 향상될 것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교통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스마트카와</a:t>
            </a:r>
            <a:r>
              <a:rPr lang="ko-KR" altLang="en-US" dirty="0"/>
              <a:t> 자율주행차의 등장으로 시간과 공간에 대한 활용도가 높아지고 도시구조가 변화될 것임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9619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인공지능의 사회적 영향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가정 </a:t>
            </a:r>
            <a:r>
              <a:rPr lang="en-US" altLang="ko-KR" sz="2000" b="1" dirty="0">
                <a:solidFill>
                  <a:srgbClr val="002060"/>
                </a:solidFill>
              </a:rPr>
              <a:t>· </a:t>
            </a:r>
            <a:r>
              <a:rPr lang="ko-KR" altLang="en-US" sz="2000" b="1" dirty="0">
                <a:solidFill>
                  <a:srgbClr val="002060"/>
                </a:solidFill>
              </a:rPr>
              <a:t>서비스 로봇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사람들이 원하는 로봇은 대화가 가능하고 그것을 기반으로 사람의 일을 대신하는 모습임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세상 사람들의 소망을 반영하듯</a:t>
            </a:r>
            <a:r>
              <a:rPr lang="en-US" altLang="ko-KR" dirty="0"/>
              <a:t>, </a:t>
            </a:r>
            <a:r>
              <a:rPr lang="ko-KR" altLang="en-US" dirty="0"/>
              <a:t>본격적으로 가정부 로봇이 도입될 것이며 이로 인해 </a:t>
            </a:r>
            <a:r>
              <a:rPr lang="ko-KR" altLang="en-US" dirty="0" err="1"/>
              <a:t>기업뿐만</a:t>
            </a:r>
            <a:r>
              <a:rPr lang="ko-KR" altLang="en-US" dirty="0"/>
              <a:t> 아니라 가정에서도 로봇사회로의 진입이 앞당겨질 것임</a:t>
            </a:r>
            <a:endParaRPr lang="en-US" altLang="ko-KR" dirty="0"/>
          </a:p>
        </p:txBody>
      </p:sp>
      <p:pic>
        <p:nvPicPr>
          <p:cNvPr id="6" name="그림 5" descr="오토마톤, 텍스트, 장난감, 기계이(가) 표시된 사진&#10;&#10;자동 생성된 설명">
            <a:extLst>
              <a:ext uri="{FF2B5EF4-FFF2-40B4-BE49-F238E27FC236}">
                <a16:creationId xmlns:a16="http://schemas.microsoft.com/office/drawing/2014/main" id="{83BC3A37-FD48-03AD-3A1D-65C7CA46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4077072"/>
            <a:ext cx="27527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90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04. </a:t>
            </a:r>
            <a:r>
              <a:rPr lang="ko-KR" altLang="en-US" dirty="0"/>
              <a:t>사회적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ko-KR" altLang="en-US" sz="2400" dirty="0"/>
              <a:t>인공지능의 사회적 영향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4"/>
            </a:pPr>
            <a:r>
              <a:rPr lang="ko-KR" altLang="en-US" sz="2000" b="1" dirty="0">
                <a:solidFill>
                  <a:srgbClr val="002060"/>
                </a:solidFill>
              </a:rPr>
              <a:t>교육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교사의 학습 보조역할을 충실히 함으로써 학생들의 학업 효율을 개선시킬 것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궁극적으로는 단순 보조 역할을 넘어 교사를 대체하면서 교실의 풍경이 달라질 것임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5"/>
            </a:pPr>
            <a:r>
              <a:rPr lang="ko-KR" altLang="en-US" sz="1800" b="1" dirty="0">
                <a:solidFill>
                  <a:srgbClr val="002060"/>
                </a:solidFill>
              </a:rPr>
              <a:t>고용 </a:t>
            </a:r>
            <a:r>
              <a:rPr lang="en-US" altLang="ko-KR" sz="1800" b="1" dirty="0">
                <a:solidFill>
                  <a:srgbClr val="002060"/>
                </a:solidFill>
              </a:rPr>
              <a:t>· </a:t>
            </a:r>
            <a:r>
              <a:rPr lang="ko-KR" altLang="en-US" sz="1800" b="1" dirty="0">
                <a:solidFill>
                  <a:srgbClr val="002060"/>
                </a:solidFill>
              </a:rPr>
              <a:t>직장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인공지능과 로봇이 활성화되면 인간의 고용형태에 큰 변화가 있을 것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지금과 같은 정규직은 반정규직이나 프리랜서 형태의 고용으로 변화할 것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045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B784D2-A2EA-6EFE-0D04-53A6E977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통해 질문한다</a:t>
            </a:r>
            <a:r>
              <a:rPr lang="en-US" altLang="ko-KR" dirty="0"/>
              <a:t>! : 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BBAB4CA-D271-29BE-0E7B-6546B0D32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47861"/>
            <a:ext cx="8424936" cy="5361459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https://chat.openai.com/gpts</a:t>
            </a:r>
            <a:r>
              <a:rPr lang="ko-KR" altLang="en-US" dirty="0"/>
              <a:t> 접속 → 메시지 박스 왼쪽 클립 아이콘 클릭 → </a:t>
            </a:r>
            <a:r>
              <a:rPr lang="en-US" altLang="ko-KR" dirty="0"/>
              <a:t>[</a:t>
            </a:r>
            <a:r>
              <a:rPr lang="ko-KR" altLang="en-US" dirty="0"/>
              <a:t>컴퓨터에서 업로드</a:t>
            </a:r>
            <a:r>
              <a:rPr lang="en-US" altLang="ko-KR" dirty="0"/>
              <a:t>]</a:t>
            </a:r>
            <a:r>
              <a:rPr lang="ko-KR" altLang="en-US" dirty="0"/>
              <a:t> 선택 → 질문하기 원하는 이미지 선택 →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B27DB-C0DD-0BCF-854E-4A815F141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83" y="1873045"/>
            <a:ext cx="5773833" cy="47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89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2B2E-2D50-978D-07C2-01881CEE6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72DF59D-14A1-66F2-E6CC-023CCF24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통해 질문한다</a:t>
            </a:r>
            <a:r>
              <a:rPr lang="en-US" altLang="ko-KR" dirty="0"/>
              <a:t>! : 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445D2E-7FA2-BBA0-D9B0-8A77EC65F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47861"/>
            <a:ext cx="8424936" cy="5361459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메시지 박스에 </a:t>
            </a:r>
            <a:r>
              <a:rPr lang="en-US" altLang="ko-KR" dirty="0"/>
              <a:t>‘</a:t>
            </a:r>
            <a:r>
              <a:rPr lang="ko-KR" altLang="en-US" dirty="0"/>
              <a:t>나무 이름이 </a:t>
            </a:r>
            <a:r>
              <a:rPr lang="ko-KR" altLang="en-US" dirty="0" err="1"/>
              <a:t>뭐야</a:t>
            </a:r>
            <a:r>
              <a:rPr lang="en-US" altLang="ko-KR" dirty="0"/>
              <a:t>?’ </a:t>
            </a:r>
            <a:r>
              <a:rPr lang="ko-KR" altLang="en-US" dirty="0"/>
              <a:t>입력 → </a:t>
            </a:r>
            <a:r>
              <a:rPr lang="en-US" altLang="ko-KR" dirty="0"/>
              <a:t>[Enter]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다음과 같은 답변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E9309-1721-88D0-185F-B197CF3B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87824"/>
            <a:ext cx="4248472" cy="1070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FFB5B5-5775-1349-0DFF-1B774BBA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85" y="2942591"/>
            <a:ext cx="5120487" cy="35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0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4A90A-AD19-E875-1AA7-CA17CB1B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278F1C2-298C-6912-D4FF-1F11FC2D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통해 질문한다</a:t>
            </a:r>
            <a:r>
              <a:rPr lang="en-US" altLang="ko-KR" dirty="0"/>
              <a:t>! : 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CC80051-9744-BAB8-F425-021ECF77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47861"/>
            <a:ext cx="8424936" cy="5361459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앞에서 했던 방식으로 음식 이미지 선택 →</a:t>
            </a:r>
            <a:r>
              <a:rPr lang="en-US" altLang="ko-KR" dirty="0"/>
              <a:t> </a:t>
            </a:r>
            <a:r>
              <a:rPr lang="ko-KR" altLang="en-US" dirty="0"/>
              <a:t>메시지 박스에 </a:t>
            </a:r>
            <a:r>
              <a:rPr lang="en-US" altLang="ko-KR" dirty="0"/>
              <a:t>‘</a:t>
            </a:r>
            <a:r>
              <a:rPr lang="ko-KR" altLang="en-US" dirty="0"/>
              <a:t>이 음식을 만들기 위한 재료와 조리 과정을 설명해줘</a:t>
            </a:r>
            <a:r>
              <a:rPr lang="en-US" altLang="ko-KR" dirty="0"/>
              <a:t>’ </a:t>
            </a:r>
            <a:r>
              <a:rPr lang="ko-KR" altLang="en-US" dirty="0"/>
              <a:t>입력 → </a:t>
            </a:r>
            <a:r>
              <a:rPr lang="en-US" altLang="ko-KR" dirty="0"/>
              <a:t>[Enter]</a:t>
            </a:r>
          </a:p>
          <a:p>
            <a:pPr>
              <a:buFont typeface="+mj-lt"/>
              <a:buAutoNum type="arabicPeriod" startAt="4"/>
            </a:pPr>
            <a:r>
              <a:rPr lang="ko-KR" altLang="en-US" dirty="0"/>
              <a:t>다음과 같은 답변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CB643C-6955-F8D4-9DDF-4B1FEC41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95550"/>
            <a:ext cx="5019228" cy="1269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DD014-00C0-EBF9-C69E-A15A5622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369169"/>
            <a:ext cx="5189240" cy="42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156E-7D80-0376-AED5-B137F44D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84D781F-004C-805C-136E-5CD57184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통해 질문한다</a:t>
            </a:r>
            <a:r>
              <a:rPr lang="en-US" altLang="ko-KR" dirty="0"/>
              <a:t>! : 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4FA9ADC-5546-2ED4-3FC3-EAEC9540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47861"/>
            <a:ext cx="8424936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2"/>
                </a:solidFill>
              </a:rPr>
              <a:t>[</a:t>
            </a:r>
            <a:r>
              <a:rPr lang="ko-KR" altLang="en-US" b="1" dirty="0">
                <a:solidFill>
                  <a:schemeClr val="tx2"/>
                </a:solidFill>
              </a:rPr>
              <a:t>응용</a:t>
            </a:r>
            <a:r>
              <a:rPr lang="en-US" altLang="ko-KR" b="1" dirty="0">
                <a:solidFill>
                  <a:schemeClr val="tx2"/>
                </a:solidFill>
              </a:rPr>
              <a:t>]</a:t>
            </a:r>
          </a:p>
          <a:p>
            <a:pPr>
              <a:buFont typeface="+mj-lt"/>
              <a:buAutoNum type="arabicParenR"/>
            </a:pPr>
            <a:r>
              <a:rPr lang="en-US" altLang="ko-KR" dirty="0"/>
              <a:t>[</a:t>
            </a:r>
            <a:r>
              <a:rPr lang="ko-KR" altLang="en-US" dirty="0"/>
              <a:t>토론</a:t>
            </a:r>
            <a:r>
              <a:rPr lang="en-US" altLang="ko-KR" dirty="0"/>
              <a:t>]</a:t>
            </a:r>
            <a:r>
              <a:rPr lang="ko-KR" altLang="en-US" dirty="0"/>
              <a:t> 나만의 </a:t>
            </a:r>
            <a:r>
              <a:rPr lang="en-US" altLang="ko-KR" dirty="0"/>
              <a:t>AI </a:t>
            </a:r>
            <a:r>
              <a:rPr lang="ko-KR" altLang="en-US" dirty="0" err="1"/>
              <a:t>챗봇</a:t>
            </a:r>
            <a:r>
              <a:rPr lang="ko-KR" altLang="en-US" dirty="0"/>
              <a:t> 서비스는 어느 상황에 사용하면 유용할 것인지 토론해 보세요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arenR"/>
            </a:pPr>
            <a:endParaRPr lang="en-US" altLang="ko-KR" dirty="0"/>
          </a:p>
          <a:p>
            <a:pPr>
              <a:buFont typeface="+mj-lt"/>
              <a:buAutoNum type="arabicParenR"/>
            </a:pPr>
            <a:r>
              <a:rPr lang="en-US" altLang="ko-KR" dirty="0"/>
              <a:t>[</a:t>
            </a:r>
            <a:r>
              <a:rPr lang="ko-KR" altLang="en-US" dirty="0"/>
              <a:t>토론</a:t>
            </a:r>
            <a:r>
              <a:rPr lang="en-US" altLang="ko-KR" dirty="0"/>
              <a:t>]</a:t>
            </a:r>
            <a:r>
              <a:rPr lang="ko-KR" altLang="en-US" dirty="0"/>
              <a:t> 개인들이 자신만의 </a:t>
            </a:r>
            <a:r>
              <a:rPr lang="en-US" altLang="ko-KR" dirty="0"/>
              <a:t>AI </a:t>
            </a:r>
            <a:r>
              <a:rPr lang="ko-KR" altLang="en-US" dirty="0" err="1"/>
              <a:t>챗봇</a:t>
            </a:r>
            <a:r>
              <a:rPr lang="ko-KR" altLang="en-US" dirty="0"/>
              <a:t> 서비스를 찾는 이유는 무엇인지 토론해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80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EEBE2-8ED5-1257-EDD8-8F667926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E6983-9501-B018-CECA-A03A429D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0F27C2-E09D-228A-1608-752F280931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유럽연합</a:t>
            </a:r>
            <a:r>
              <a:rPr lang="en-US" altLang="ko-KR" sz="2000" b="1" dirty="0">
                <a:solidFill>
                  <a:srgbClr val="002060"/>
                </a:solidFill>
              </a:rPr>
              <a:t>(EU)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</a:t>
            </a:r>
            <a:r>
              <a:rPr lang="en-US" altLang="ko-KR" dirty="0"/>
              <a:t>AI </a:t>
            </a:r>
            <a:r>
              <a:rPr lang="ko-KR" altLang="en-US" dirty="0" err="1"/>
              <a:t>법’은</a:t>
            </a:r>
            <a:r>
              <a:rPr lang="ko-KR" altLang="en-US" dirty="0"/>
              <a:t> 인공지능의 위험성을 분류하고 투명성을 강화하며</a:t>
            </a:r>
            <a:r>
              <a:rPr lang="en-US" altLang="ko-KR" dirty="0"/>
              <a:t>, </a:t>
            </a:r>
            <a:r>
              <a:rPr lang="ko-KR" altLang="en-US" dirty="0"/>
              <a:t>규정을 준수하지 않는 기업에 벌금을 부과하는 내용 등이 담겨 있음</a:t>
            </a:r>
            <a:endParaRPr lang="en-US" altLang="ko-KR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0918FF-67B0-95A2-0E02-D9881566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2" y="3356992"/>
            <a:ext cx="6987155" cy="30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1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493AD-8308-5310-982A-24E412EA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76111-FC60-949F-4B13-0F6B50B1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D22F228-BE2E-BC89-9E3F-ACA403AD30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유럽연합</a:t>
            </a:r>
            <a:r>
              <a:rPr lang="en-US" altLang="ko-KR" sz="2000" b="1" dirty="0">
                <a:solidFill>
                  <a:srgbClr val="002060"/>
                </a:solidFill>
              </a:rPr>
              <a:t>(EU)</a:t>
            </a:r>
          </a:p>
        </p:txBody>
      </p:sp>
      <p:pic>
        <p:nvPicPr>
          <p:cNvPr id="6" name="그림 5" descr="텍스트, 폰트, 라인, 삼각형이(가) 표시된 사진&#10;&#10;자동 생성된 설명">
            <a:extLst>
              <a:ext uri="{FF2B5EF4-FFF2-40B4-BE49-F238E27FC236}">
                <a16:creationId xmlns:a16="http://schemas.microsoft.com/office/drawing/2014/main" id="{37F9F316-0086-FE2C-90EB-3A0F2274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2454747"/>
            <a:ext cx="4476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영국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영국 과학혁신기술부는 </a:t>
            </a:r>
            <a:r>
              <a:rPr lang="en-US" altLang="ko-KR" dirty="0"/>
              <a:t>AI </a:t>
            </a:r>
            <a:r>
              <a:rPr lang="ko-KR" altLang="en-US" dirty="0"/>
              <a:t>백서인 ‘</a:t>
            </a:r>
            <a:r>
              <a:rPr lang="en-US" altLang="ko-KR" dirty="0"/>
              <a:t>AI </a:t>
            </a:r>
            <a:r>
              <a:rPr lang="ko-KR" altLang="en-US" dirty="0"/>
              <a:t>규제에 대한 </a:t>
            </a:r>
            <a:r>
              <a:rPr lang="ko-KR" altLang="en-US" dirty="0" err="1"/>
              <a:t>친혁신적</a:t>
            </a:r>
            <a:r>
              <a:rPr lang="ko-KR" altLang="en-US" dirty="0"/>
              <a:t> 접근</a:t>
            </a:r>
            <a:r>
              <a:rPr lang="en-US" altLang="ko-KR" dirty="0"/>
              <a:t>’</a:t>
            </a:r>
            <a:r>
              <a:rPr lang="ko-KR" altLang="en-US" dirty="0"/>
              <a:t> 발표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혁신을 억제할 수 있는 강압적인 법안의 도입을 피한다</a:t>
            </a:r>
            <a:r>
              <a:rPr lang="en-US" altLang="ko-KR" dirty="0"/>
              <a:t>.</a:t>
            </a:r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 </a:t>
            </a:r>
            <a:r>
              <a:rPr lang="ko-KR" altLang="en-US" dirty="0"/>
              <a:t>규제에 적용 가능한 접근 방식을 취한다</a:t>
            </a:r>
            <a:r>
              <a:rPr lang="en-US" altLang="ko-KR" dirty="0"/>
              <a:t>.</a:t>
            </a:r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새로운 단일 규제 기관을 만들어 전권을 부여하는 대신 기존 관련 기관이 상황별로 맞춤형 접근방식을 채택한다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슈트, 의류, 텍스트, 사람이(가) 표시된 사진&#10;&#10;자동 생성된 설명">
            <a:extLst>
              <a:ext uri="{FF2B5EF4-FFF2-40B4-BE49-F238E27FC236}">
                <a16:creationId xmlns:a16="http://schemas.microsoft.com/office/drawing/2014/main" id="{1883E6F3-3702-3EC3-5DE8-3F305C43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365104"/>
            <a:ext cx="3888432" cy="24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4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로고, 폰트, 상징이(가) 표시된 사진&#10;&#10;자동 생성된 설명">
            <a:extLst>
              <a:ext uri="{FF2B5EF4-FFF2-40B4-BE49-F238E27FC236}">
                <a16:creationId xmlns:a16="http://schemas.microsoft.com/office/drawing/2014/main" id="{206EB692-6711-23F1-DF86-E62ED515B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83" y="5301208"/>
            <a:ext cx="3879634" cy="15121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2800" dirty="0"/>
              <a:t>정책 및 법규 관점에서의 인공지능 동향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dirty="0"/>
              <a:t>글로벌 인공지능 정책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프랑스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국가 차원의 기초연구와 민간기업 간 관계 개선에 초점</a:t>
            </a:r>
            <a:endParaRPr lang="en-US" altLang="ko-KR" dirty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‘국가 미래산업 투자 프로그램</a:t>
            </a:r>
            <a:r>
              <a:rPr lang="en-US" altLang="ko-KR" dirty="0"/>
              <a:t>(PIA)’</a:t>
            </a:r>
            <a:r>
              <a:rPr lang="ko-KR" altLang="en-US" dirty="0"/>
              <a:t>은 프랑스의 경제 성장을 촉진</a:t>
            </a:r>
            <a:r>
              <a:rPr lang="en-US" altLang="ko-KR" dirty="0"/>
              <a:t>, </a:t>
            </a:r>
            <a:r>
              <a:rPr lang="ko-KR" altLang="en-US" dirty="0"/>
              <a:t>혁신적인 기술 분야에서 국가 경쟁력 강화를 위해 설계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연구 및 개발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스타트업 및 혁신적인 기업 지원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분야의 인재 육성 등에 상당한 자금 할당</a:t>
            </a:r>
            <a:endParaRPr lang="en-US" altLang="ko-KR" dirty="0"/>
          </a:p>
          <a:p>
            <a:pPr lvl="4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AI</a:t>
            </a:r>
            <a:r>
              <a:rPr lang="ko-KR" altLang="en-US" dirty="0"/>
              <a:t>를 포함한 디지털 기술을 프랑스의 전략적 우선순위 중 하나로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5379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24119</TotalTime>
  <Words>2637</Words>
  <Application>Microsoft Office PowerPoint</Application>
  <PresentationFormat>화면 슬라이드 쇼(4:3)</PresentationFormat>
  <Paragraphs>309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Adobe Kaiti Std R</vt:lpstr>
      <vt:lpstr>HY견고딕</vt:lpstr>
      <vt:lpstr>맑은 고딕</vt:lpstr>
      <vt:lpstr>Arial</vt:lpstr>
      <vt:lpstr>Cambria Math</vt:lpstr>
      <vt:lpstr>Verdana</vt:lpstr>
      <vt:lpstr>Wingdings</vt:lpstr>
      <vt:lpstr>Office 테마</vt:lpstr>
      <vt:lpstr>Chapter 13. 인공지능 동향</vt:lpstr>
      <vt:lpstr>PowerPoint 프레젠테이션</vt:lpstr>
      <vt:lpstr>PowerPoint 프레젠테이션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01. 정책 및 법규 관점에서의 인공지능 동향</vt:lpstr>
      <vt:lpstr>PowerPoint 프레젠테이션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02. 기술적 관점에서의 인공지능 동향</vt:lpstr>
      <vt:lpstr>PowerPoint 프레젠테이션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03. 경제적 관점에서의 인공지능 동향</vt:lpstr>
      <vt:lpstr>PowerPoint 프레젠테이션</vt:lpstr>
      <vt:lpstr>04. 사회적 관점에서의 인공지능 동향</vt:lpstr>
      <vt:lpstr>04. 사회적 관점에서의 인공지능 동향</vt:lpstr>
      <vt:lpstr>04. 사회적 관점에서의 인공지능 동향</vt:lpstr>
      <vt:lpstr>04. 사회적 관점에서의 인공지능 동향</vt:lpstr>
      <vt:lpstr>04. 사회적 관점에서의 인공지능 동향</vt:lpstr>
      <vt:lpstr>04. 사회적 관점에서의 인공지능 동향</vt:lpstr>
      <vt:lpstr>04. 사회적 관점에서의 인공지능 동향</vt:lpstr>
      <vt:lpstr>04. 사회적 관점에서의 인공지능 동향</vt:lpstr>
      <vt:lpstr>이미지를 통해 질문한다! : 챗GPT</vt:lpstr>
      <vt:lpstr>이미지를 통해 질문한다! : 챗GPT</vt:lpstr>
      <vt:lpstr>이미지를 통해 질문한다! : 챗GPT</vt:lpstr>
      <vt:lpstr>이미지를 통해 질문한다! : 챗GPT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서지영</dc:creator>
  <cp:lastModifiedBy>학영 김</cp:lastModifiedBy>
  <cp:revision>6590</cp:revision>
  <dcterms:created xsi:type="dcterms:W3CDTF">2012-07-11T10:23:22Z</dcterms:created>
  <dcterms:modified xsi:type="dcterms:W3CDTF">2024-12-21T08:08:48Z</dcterms:modified>
</cp:coreProperties>
</file>